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5"/>
  </p:notesMasterIdLst>
  <p:sldIdLst>
    <p:sldId id="265" r:id="rId5"/>
    <p:sldId id="267" r:id="rId6"/>
    <p:sldId id="533" r:id="rId7"/>
    <p:sldId id="510" r:id="rId8"/>
    <p:sldId id="301" r:id="rId9"/>
    <p:sldId id="299" r:id="rId10"/>
    <p:sldId id="293" r:id="rId11"/>
    <p:sldId id="507" r:id="rId12"/>
    <p:sldId id="297" r:id="rId13"/>
    <p:sldId id="506" r:id="rId14"/>
    <p:sldId id="271" r:id="rId15"/>
    <p:sldId id="305" r:id="rId16"/>
    <p:sldId id="500" r:id="rId17"/>
    <p:sldId id="512" r:id="rId18"/>
    <p:sldId id="513" r:id="rId19"/>
    <p:sldId id="514" r:id="rId20"/>
    <p:sldId id="519" r:id="rId21"/>
    <p:sldId id="518" r:id="rId22"/>
    <p:sldId id="522" r:id="rId23"/>
    <p:sldId id="517" r:id="rId24"/>
    <p:sldId id="525" r:id="rId25"/>
    <p:sldId id="524" r:id="rId26"/>
    <p:sldId id="526" r:id="rId27"/>
    <p:sldId id="527" r:id="rId28"/>
    <p:sldId id="529" r:id="rId29"/>
    <p:sldId id="531" r:id="rId30"/>
    <p:sldId id="523" r:id="rId31"/>
    <p:sldId id="530" r:id="rId32"/>
    <p:sldId id="532" r:id="rId33"/>
    <p:sldId id="52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ri Smith" initials="CS" lastIdx="7" clrIdx="0">
    <p:extLst>
      <p:ext uri="{19B8F6BF-5375-455C-9EA6-DF929625EA0E}">
        <p15:presenceInfo xmlns:p15="http://schemas.microsoft.com/office/powerpoint/2012/main" userId="S::Ceri.Smith@scope.org.uk::de32a849-bdc0-4a7f-b471-01443ffa5674" providerId="AD"/>
      </p:ext>
    </p:extLst>
  </p:cmAuthor>
  <p:cmAuthor id="2" name="Miriam Steiner" initials="MS" lastIdx="2" clrIdx="1">
    <p:extLst>
      <p:ext uri="{19B8F6BF-5375-455C-9EA6-DF929625EA0E}">
        <p15:presenceInfo xmlns:p15="http://schemas.microsoft.com/office/powerpoint/2012/main" userId="S::miriam.steiner@scope.org.uk::774e649e-41ae-4c84-ba08-6ef238af51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FA"/>
    <a:srgbClr val="59029F"/>
    <a:srgbClr val="FED636"/>
    <a:srgbClr val="000000"/>
    <a:srgbClr val="14CAC9"/>
    <a:srgbClr val="340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80891" autoAdjust="0"/>
  </p:normalViewPr>
  <p:slideViewPr>
    <p:cSldViewPr snapToGrid="0" snapToObjects="1">
      <p:cViewPr varScale="1">
        <p:scale>
          <a:sx n="58" d="100"/>
          <a:sy n="58" d="100"/>
        </p:scale>
        <p:origin x="978"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A8299-4543-43CA-88EE-18F3587C2EC3}"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9CC78B24-22E2-44E7-A8A0-4FB7D0C0D9AD}">
      <dgm:prSet phldrT="[Text]"/>
      <dgm:spPr/>
      <dgm:t>
        <a:bodyPr/>
        <a:lstStyle/>
        <a:p>
          <a:r>
            <a:rPr lang="en-GB" dirty="0">
              <a:solidFill>
                <a:schemeClr val="tx1"/>
              </a:solidFill>
            </a:rPr>
            <a:t>Empower disabled people to be the changemakers </a:t>
          </a:r>
        </a:p>
      </dgm:t>
    </dgm:pt>
    <dgm:pt modelId="{A0C63CF6-7D61-446B-BBB4-928CBC99ACAB}" type="parTrans" cxnId="{FB89181E-5515-47E3-8029-EE108A206056}">
      <dgm:prSet/>
      <dgm:spPr/>
      <dgm:t>
        <a:bodyPr/>
        <a:lstStyle/>
        <a:p>
          <a:endParaRPr lang="en-GB">
            <a:solidFill>
              <a:schemeClr val="tx1"/>
            </a:solidFill>
          </a:endParaRPr>
        </a:p>
      </dgm:t>
    </dgm:pt>
    <dgm:pt modelId="{D89CCCFB-3DD0-408F-84D8-6ABFE8708460}" type="sibTrans" cxnId="{FB89181E-5515-47E3-8029-EE108A206056}">
      <dgm:prSet/>
      <dgm:spPr/>
      <dgm:t>
        <a:bodyPr/>
        <a:lstStyle/>
        <a:p>
          <a:endParaRPr lang="en-GB">
            <a:solidFill>
              <a:schemeClr val="tx1"/>
            </a:solidFill>
          </a:endParaRPr>
        </a:p>
      </dgm:t>
    </dgm:pt>
    <dgm:pt modelId="{2C110096-22F0-43B9-9BC8-0F1E00E5F762}">
      <dgm:prSet phldrT="[Text]"/>
      <dgm:spPr/>
      <dgm:t>
        <a:bodyPr/>
        <a:lstStyle/>
        <a:p>
          <a:r>
            <a:rPr lang="en-GB" dirty="0">
              <a:solidFill>
                <a:schemeClr val="tx1"/>
              </a:solidFill>
            </a:rPr>
            <a:t>Act on robust evidence and insight</a:t>
          </a:r>
        </a:p>
      </dgm:t>
    </dgm:pt>
    <dgm:pt modelId="{B5688754-20E7-4123-8AA8-B862CF5AB3C9}" type="parTrans" cxnId="{465339E6-9C09-4972-B10E-C8FDD3EB4555}">
      <dgm:prSet/>
      <dgm:spPr/>
      <dgm:t>
        <a:bodyPr/>
        <a:lstStyle/>
        <a:p>
          <a:endParaRPr lang="en-GB">
            <a:solidFill>
              <a:schemeClr val="tx1"/>
            </a:solidFill>
          </a:endParaRPr>
        </a:p>
      </dgm:t>
    </dgm:pt>
    <dgm:pt modelId="{919797C6-3198-4436-87E1-0709279C1DE9}" type="sibTrans" cxnId="{465339E6-9C09-4972-B10E-C8FDD3EB4555}">
      <dgm:prSet/>
      <dgm:spPr/>
      <dgm:t>
        <a:bodyPr/>
        <a:lstStyle/>
        <a:p>
          <a:endParaRPr lang="en-GB">
            <a:solidFill>
              <a:schemeClr val="tx1"/>
            </a:solidFill>
          </a:endParaRPr>
        </a:p>
      </dgm:t>
    </dgm:pt>
    <dgm:pt modelId="{E8CD6CB6-556C-425E-BB5C-03187FCD435B}">
      <dgm:prSet phldrT="[Text]"/>
      <dgm:spPr/>
      <dgm:t>
        <a:bodyPr/>
        <a:lstStyle/>
        <a:p>
          <a:r>
            <a:rPr lang="en-GB" dirty="0">
              <a:solidFill>
                <a:schemeClr val="bg2"/>
              </a:solidFill>
            </a:rPr>
            <a:t>Change attitudes in every action we take</a:t>
          </a:r>
        </a:p>
      </dgm:t>
    </dgm:pt>
    <dgm:pt modelId="{2CEB521B-1824-4D5F-BF62-E1E83EC9E54A}" type="parTrans" cxnId="{CF674A9A-22AF-4C72-BC2E-884CC322C959}">
      <dgm:prSet/>
      <dgm:spPr/>
      <dgm:t>
        <a:bodyPr/>
        <a:lstStyle/>
        <a:p>
          <a:endParaRPr lang="en-GB">
            <a:solidFill>
              <a:schemeClr val="tx1"/>
            </a:solidFill>
          </a:endParaRPr>
        </a:p>
      </dgm:t>
    </dgm:pt>
    <dgm:pt modelId="{2773E13C-371D-4A92-9C6C-6DBEF14F5F62}" type="sibTrans" cxnId="{CF674A9A-22AF-4C72-BC2E-884CC322C959}">
      <dgm:prSet/>
      <dgm:spPr/>
      <dgm:t>
        <a:bodyPr/>
        <a:lstStyle/>
        <a:p>
          <a:endParaRPr lang="en-GB">
            <a:solidFill>
              <a:schemeClr val="tx1"/>
            </a:solidFill>
          </a:endParaRPr>
        </a:p>
      </dgm:t>
    </dgm:pt>
    <dgm:pt modelId="{666E540D-B43D-4B53-A78E-943BC150FCC3}">
      <dgm:prSet phldrT="[Text]"/>
      <dgm:spPr/>
      <dgm:t>
        <a:bodyPr/>
        <a:lstStyle/>
        <a:p>
          <a:r>
            <a:rPr lang="en-GB" dirty="0">
              <a:solidFill>
                <a:schemeClr val="tx1"/>
              </a:solidFill>
            </a:rPr>
            <a:t>Reach disabled people at scale to create change</a:t>
          </a:r>
        </a:p>
      </dgm:t>
    </dgm:pt>
    <dgm:pt modelId="{97E19BB7-BCD2-45C2-9CCD-1E0D46D6D19B}" type="parTrans" cxnId="{734C7CB6-4A6F-4629-BADF-DBDFA393ABC5}">
      <dgm:prSet/>
      <dgm:spPr/>
      <dgm:t>
        <a:bodyPr/>
        <a:lstStyle/>
        <a:p>
          <a:endParaRPr lang="en-GB">
            <a:solidFill>
              <a:schemeClr val="tx1"/>
            </a:solidFill>
          </a:endParaRPr>
        </a:p>
      </dgm:t>
    </dgm:pt>
    <dgm:pt modelId="{3706BEEA-D0E2-4C40-BA21-C1385320B9EA}" type="sibTrans" cxnId="{734C7CB6-4A6F-4629-BADF-DBDFA393ABC5}">
      <dgm:prSet/>
      <dgm:spPr/>
      <dgm:t>
        <a:bodyPr/>
        <a:lstStyle/>
        <a:p>
          <a:endParaRPr lang="en-GB">
            <a:solidFill>
              <a:schemeClr val="tx1"/>
            </a:solidFill>
          </a:endParaRPr>
        </a:p>
      </dgm:t>
    </dgm:pt>
    <dgm:pt modelId="{6B656323-D35A-45CA-92DD-1ABF30A7F117}">
      <dgm:prSet phldrT="[Text]"/>
      <dgm:spPr/>
      <dgm:t>
        <a:bodyPr/>
        <a:lstStyle/>
        <a:p>
          <a:r>
            <a:rPr lang="en-GB" dirty="0">
              <a:solidFill>
                <a:schemeClr val="tx1"/>
              </a:solidFill>
            </a:rPr>
            <a:t>Promote disabled leaders and role models to make disability visible</a:t>
          </a:r>
        </a:p>
      </dgm:t>
    </dgm:pt>
    <dgm:pt modelId="{FF217E49-5EC9-4E4D-9606-946C8F5BDEF0}" type="parTrans" cxnId="{FF1E2395-9B62-4369-8AD7-A82D660DFB22}">
      <dgm:prSet/>
      <dgm:spPr/>
      <dgm:t>
        <a:bodyPr/>
        <a:lstStyle/>
        <a:p>
          <a:endParaRPr lang="en-GB">
            <a:solidFill>
              <a:schemeClr val="tx1"/>
            </a:solidFill>
          </a:endParaRPr>
        </a:p>
      </dgm:t>
    </dgm:pt>
    <dgm:pt modelId="{4E5C61F5-FACC-4F97-8359-81DBB8A473A0}" type="sibTrans" cxnId="{FF1E2395-9B62-4369-8AD7-A82D660DFB22}">
      <dgm:prSet/>
      <dgm:spPr/>
      <dgm:t>
        <a:bodyPr/>
        <a:lstStyle/>
        <a:p>
          <a:endParaRPr lang="en-GB">
            <a:solidFill>
              <a:schemeClr val="tx1"/>
            </a:solidFill>
          </a:endParaRPr>
        </a:p>
      </dgm:t>
    </dgm:pt>
    <dgm:pt modelId="{B2E54764-ADDA-4CE6-9E6E-898F33A2983E}">
      <dgm:prSet phldrT="[Text]"/>
      <dgm:spPr/>
      <dgm:t>
        <a:bodyPr/>
        <a:lstStyle/>
        <a:p>
          <a:r>
            <a:rPr lang="en-GB" dirty="0">
              <a:solidFill>
                <a:schemeClr val="tx1"/>
              </a:solidFill>
            </a:rPr>
            <a:t>Lead the change through Scope’s own practices</a:t>
          </a:r>
        </a:p>
      </dgm:t>
    </dgm:pt>
    <dgm:pt modelId="{FC085FD5-F6AE-4634-A862-3E5862C04E42}" type="parTrans" cxnId="{CB44B8EF-E423-43E7-898F-130A5687D60C}">
      <dgm:prSet/>
      <dgm:spPr/>
      <dgm:t>
        <a:bodyPr/>
        <a:lstStyle/>
        <a:p>
          <a:endParaRPr lang="en-GB">
            <a:solidFill>
              <a:schemeClr val="tx1"/>
            </a:solidFill>
          </a:endParaRPr>
        </a:p>
      </dgm:t>
    </dgm:pt>
    <dgm:pt modelId="{03E74112-2F6C-4D54-B479-3A3DCFBD39A3}" type="sibTrans" cxnId="{CB44B8EF-E423-43E7-898F-130A5687D60C}">
      <dgm:prSet/>
      <dgm:spPr/>
      <dgm:t>
        <a:bodyPr/>
        <a:lstStyle/>
        <a:p>
          <a:endParaRPr lang="en-GB">
            <a:solidFill>
              <a:schemeClr val="tx1"/>
            </a:solidFill>
          </a:endParaRPr>
        </a:p>
      </dgm:t>
    </dgm:pt>
    <dgm:pt modelId="{2FD86529-D6BE-4AFC-8782-92438EA8E38D}" type="pres">
      <dgm:prSet presAssocID="{2ECA8299-4543-43CA-88EE-18F3587C2EC3}" presName="cycle" presStyleCnt="0">
        <dgm:presLayoutVars>
          <dgm:dir/>
          <dgm:resizeHandles val="exact"/>
        </dgm:presLayoutVars>
      </dgm:prSet>
      <dgm:spPr/>
    </dgm:pt>
    <dgm:pt modelId="{498ACC9E-3D2D-4FA5-B5B4-13C8B4D6FBFA}" type="pres">
      <dgm:prSet presAssocID="{9CC78B24-22E2-44E7-A8A0-4FB7D0C0D9AD}" presName="node" presStyleLbl="node1" presStyleIdx="0" presStyleCnt="6">
        <dgm:presLayoutVars>
          <dgm:bulletEnabled val="1"/>
        </dgm:presLayoutVars>
      </dgm:prSet>
      <dgm:spPr/>
    </dgm:pt>
    <dgm:pt modelId="{FF66E6F9-BF47-4A37-BFC7-4DE77D2E9E03}" type="pres">
      <dgm:prSet presAssocID="{9CC78B24-22E2-44E7-A8A0-4FB7D0C0D9AD}" presName="spNode" presStyleCnt="0"/>
      <dgm:spPr/>
    </dgm:pt>
    <dgm:pt modelId="{6CB7C925-BCA8-43C6-AA3B-711E4266E641}" type="pres">
      <dgm:prSet presAssocID="{D89CCCFB-3DD0-408F-84D8-6ABFE8708460}" presName="sibTrans" presStyleLbl="sibTrans1D1" presStyleIdx="0" presStyleCnt="6"/>
      <dgm:spPr/>
    </dgm:pt>
    <dgm:pt modelId="{94E2FD3D-44E0-41BB-8AA6-8A3966AD729B}" type="pres">
      <dgm:prSet presAssocID="{2C110096-22F0-43B9-9BC8-0F1E00E5F762}" presName="node" presStyleLbl="node1" presStyleIdx="1" presStyleCnt="6">
        <dgm:presLayoutVars>
          <dgm:bulletEnabled val="1"/>
        </dgm:presLayoutVars>
      </dgm:prSet>
      <dgm:spPr/>
    </dgm:pt>
    <dgm:pt modelId="{08F825F6-E6C1-4658-A2D2-3E98E75F7FBA}" type="pres">
      <dgm:prSet presAssocID="{2C110096-22F0-43B9-9BC8-0F1E00E5F762}" presName="spNode" presStyleCnt="0"/>
      <dgm:spPr/>
    </dgm:pt>
    <dgm:pt modelId="{3F174C17-1EB9-4905-9985-F1BFC77674D9}" type="pres">
      <dgm:prSet presAssocID="{919797C6-3198-4436-87E1-0709279C1DE9}" presName="sibTrans" presStyleLbl="sibTrans1D1" presStyleIdx="1" presStyleCnt="6"/>
      <dgm:spPr/>
    </dgm:pt>
    <dgm:pt modelId="{60CC6744-0249-45DD-94B4-7B7DDB6A4B79}" type="pres">
      <dgm:prSet presAssocID="{E8CD6CB6-556C-425E-BB5C-03187FCD435B}" presName="node" presStyleLbl="node1" presStyleIdx="2" presStyleCnt="6">
        <dgm:presLayoutVars>
          <dgm:bulletEnabled val="1"/>
        </dgm:presLayoutVars>
      </dgm:prSet>
      <dgm:spPr/>
    </dgm:pt>
    <dgm:pt modelId="{ED129D0D-FE40-429A-8766-B8AF2F605FD2}" type="pres">
      <dgm:prSet presAssocID="{E8CD6CB6-556C-425E-BB5C-03187FCD435B}" presName="spNode" presStyleCnt="0"/>
      <dgm:spPr/>
    </dgm:pt>
    <dgm:pt modelId="{BFAB3C1E-313F-44CB-ACC4-232B9B98491A}" type="pres">
      <dgm:prSet presAssocID="{2773E13C-371D-4A92-9C6C-6DBEF14F5F62}" presName="sibTrans" presStyleLbl="sibTrans1D1" presStyleIdx="2" presStyleCnt="6"/>
      <dgm:spPr/>
    </dgm:pt>
    <dgm:pt modelId="{33C62E55-C20D-44EF-AA54-BB863DD1CA77}" type="pres">
      <dgm:prSet presAssocID="{666E540D-B43D-4B53-A78E-943BC150FCC3}" presName="node" presStyleLbl="node1" presStyleIdx="3" presStyleCnt="6">
        <dgm:presLayoutVars>
          <dgm:bulletEnabled val="1"/>
        </dgm:presLayoutVars>
      </dgm:prSet>
      <dgm:spPr/>
    </dgm:pt>
    <dgm:pt modelId="{384B068E-6258-42DE-9F5B-43890C7D7724}" type="pres">
      <dgm:prSet presAssocID="{666E540D-B43D-4B53-A78E-943BC150FCC3}" presName="spNode" presStyleCnt="0"/>
      <dgm:spPr/>
    </dgm:pt>
    <dgm:pt modelId="{EF9427BF-2E72-4C17-A2AE-9BDFC5CA3350}" type="pres">
      <dgm:prSet presAssocID="{3706BEEA-D0E2-4C40-BA21-C1385320B9EA}" presName="sibTrans" presStyleLbl="sibTrans1D1" presStyleIdx="3" presStyleCnt="6"/>
      <dgm:spPr/>
    </dgm:pt>
    <dgm:pt modelId="{40E93BE7-FAD5-43CF-BCB8-68DF5ED7AA7B}" type="pres">
      <dgm:prSet presAssocID="{6B656323-D35A-45CA-92DD-1ABF30A7F117}" presName="node" presStyleLbl="node1" presStyleIdx="4" presStyleCnt="6">
        <dgm:presLayoutVars>
          <dgm:bulletEnabled val="1"/>
        </dgm:presLayoutVars>
      </dgm:prSet>
      <dgm:spPr/>
    </dgm:pt>
    <dgm:pt modelId="{09ADD31D-7DC8-4BA9-B5F6-B8E71FC3CFF3}" type="pres">
      <dgm:prSet presAssocID="{6B656323-D35A-45CA-92DD-1ABF30A7F117}" presName="spNode" presStyleCnt="0"/>
      <dgm:spPr/>
    </dgm:pt>
    <dgm:pt modelId="{AEC15C38-BB48-4004-BD06-35FF2E3FFC2A}" type="pres">
      <dgm:prSet presAssocID="{4E5C61F5-FACC-4F97-8359-81DBB8A473A0}" presName="sibTrans" presStyleLbl="sibTrans1D1" presStyleIdx="4" presStyleCnt="6"/>
      <dgm:spPr/>
    </dgm:pt>
    <dgm:pt modelId="{12B97B02-AB3F-48C9-BF7A-863EDE596F33}" type="pres">
      <dgm:prSet presAssocID="{B2E54764-ADDA-4CE6-9E6E-898F33A2983E}" presName="node" presStyleLbl="node1" presStyleIdx="5" presStyleCnt="6">
        <dgm:presLayoutVars>
          <dgm:bulletEnabled val="1"/>
        </dgm:presLayoutVars>
      </dgm:prSet>
      <dgm:spPr/>
    </dgm:pt>
    <dgm:pt modelId="{150741C8-8F31-470C-8699-D5073C3DD3CB}" type="pres">
      <dgm:prSet presAssocID="{B2E54764-ADDA-4CE6-9E6E-898F33A2983E}" presName="spNode" presStyleCnt="0"/>
      <dgm:spPr/>
    </dgm:pt>
    <dgm:pt modelId="{CB3807E2-9830-4AF7-8D31-924D0E22F9B6}" type="pres">
      <dgm:prSet presAssocID="{03E74112-2F6C-4D54-B479-3A3DCFBD39A3}" presName="sibTrans" presStyleLbl="sibTrans1D1" presStyleIdx="5" presStyleCnt="6"/>
      <dgm:spPr/>
    </dgm:pt>
  </dgm:ptLst>
  <dgm:cxnLst>
    <dgm:cxn modelId="{D53A8716-A72A-4DFA-AEA8-FBCD8159DF68}" type="presOf" srcId="{666E540D-B43D-4B53-A78E-943BC150FCC3}" destId="{33C62E55-C20D-44EF-AA54-BB863DD1CA77}" srcOrd="0" destOrd="0" presId="urn:microsoft.com/office/officeart/2005/8/layout/cycle6"/>
    <dgm:cxn modelId="{FB89181E-5515-47E3-8029-EE108A206056}" srcId="{2ECA8299-4543-43CA-88EE-18F3587C2EC3}" destId="{9CC78B24-22E2-44E7-A8A0-4FB7D0C0D9AD}" srcOrd="0" destOrd="0" parTransId="{A0C63CF6-7D61-446B-BBB4-928CBC99ACAB}" sibTransId="{D89CCCFB-3DD0-408F-84D8-6ABFE8708460}"/>
    <dgm:cxn modelId="{2AEF3C41-291D-44ED-AEF6-F41B04D72859}" type="presOf" srcId="{6B656323-D35A-45CA-92DD-1ABF30A7F117}" destId="{40E93BE7-FAD5-43CF-BCB8-68DF5ED7AA7B}" srcOrd="0" destOrd="0" presId="urn:microsoft.com/office/officeart/2005/8/layout/cycle6"/>
    <dgm:cxn modelId="{507D0C5A-2288-4445-B79E-5BFA42F5D6C4}" type="presOf" srcId="{2ECA8299-4543-43CA-88EE-18F3587C2EC3}" destId="{2FD86529-D6BE-4AFC-8782-92438EA8E38D}" srcOrd="0" destOrd="0" presId="urn:microsoft.com/office/officeart/2005/8/layout/cycle6"/>
    <dgm:cxn modelId="{A24D2B7A-6D2B-4DB5-BA86-BB230EC0078B}" type="presOf" srcId="{2C110096-22F0-43B9-9BC8-0F1E00E5F762}" destId="{94E2FD3D-44E0-41BB-8AA6-8A3966AD729B}" srcOrd="0" destOrd="0" presId="urn:microsoft.com/office/officeart/2005/8/layout/cycle6"/>
    <dgm:cxn modelId="{7C38FE92-F511-4ABA-841D-A234C48CC0DD}" type="presOf" srcId="{9CC78B24-22E2-44E7-A8A0-4FB7D0C0D9AD}" destId="{498ACC9E-3D2D-4FA5-B5B4-13C8B4D6FBFA}" srcOrd="0" destOrd="0" presId="urn:microsoft.com/office/officeart/2005/8/layout/cycle6"/>
    <dgm:cxn modelId="{FF1E2395-9B62-4369-8AD7-A82D660DFB22}" srcId="{2ECA8299-4543-43CA-88EE-18F3587C2EC3}" destId="{6B656323-D35A-45CA-92DD-1ABF30A7F117}" srcOrd="4" destOrd="0" parTransId="{FF217E49-5EC9-4E4D-9606-946C8F5BDEF0}" sibTransId="{4E5C61F5-FACC-4F97-8359-81DBB8A473A0}"/>
    <dgm:cxn modelId="{1B116695-A0E9-45C0-BE81-08B97D5262D7}" type="presOf" srcId="{3706BEEA-D0E2-4C40-BA21-C1385320B9EA}" destId="{EF9427BF-2E72-4C17-A2AE-9BDFC5CA3350}" srcOrd="0" destOrd="0" presId="urn:microsoft.com/office/officeart/2005/8/layout/cycle6"/>
    <dgm:cxn modelId="{5EAF5198-9C81-4198-8B1A-135256CC22BF}" type="presOf" srcId="{2773E13C-371D-4A92-9C6C-6DBEF14F5F62}" destId="{BFAB3C1E-313F-44CB-ACC4-232B9B98491A}" srcOrd="0" destOrd="0" presId="urn:microsoft.com/office/officeart/2005/8/layout/cycle6"/>
    <dgm:cxn modelId="{CF674A9A-22AF-4C72-BC2E-884CC322C959}" srcId="{2ECA8299-4543-43CA-88EE-18F3587C2EC3}" destId="{E8CD6CB6-556C-425E-BB5C-03187FCD435B}" srcOrd="2" destOrd="0" parTransId="{2CEB521B-1824-4D5F-BF62-E1E83EC9E54A}" sibTransId="{2773E13C-371D-4A92-9C6C-6DBEF14F5F62}"/>
    <dgm:cxn modelId="{343D6DAC-B919-45A4-9087-5D6D3F233C9E}" type="presOf" srcId="{03E74112-2F6C-4D54-B479-3A3DCFBD39A3}" destId="{CB3807E2-9830-4AF7-8D31-924D0E22F9B6}" srcOrd="0" destOrd="0" presId="urn:microsoft.com/office/officeart/2005/8/layout/cycle6"/>
    <dgm:cxn modelId="{0AD4C9B5-FA13-497E-88A1-2CF70751EB83}" type="presOf" srcId="{B2E54764-ADDA-4CE6-9E6E-898F33A2983E}" destId="{12B97B02-AB3F-48C9-BF7A-863EDE596F33}" srcOrd="0" destOrd="0" presId="urn:microsoft.com/office/officeart/2005/8/layout/cycle6"/>
    <dgm:cxn modelId="{734C7CB6-4A6F-4629-BADF-DBDFA393ABC5}" srcId="{2ECA8299-4543-43CA-88EE-18F3587C2EC3}" destId="{666E540D-B43D-4B53-A78E-943BC150FCC3}" srcOrd="3" destOrd="0" parTransId="{97E19BB7-BCD2-45C2-9CCD-1E0D46D6D19B}" sibTransId="{3706BEEA-D0E2-4C40-BA21-C1385320B9EA}"/>
    <dgm:cxn modelId="{292AFFC0-7126-4158-A407-78DAED5ADF13}" type="presOf" srcId="{4E5C61F5-FACC-4F97-8359-81DBB8A473A0}" destId="{AEC15C38-BB48-4004-BD06-35FF2E3FFC2A}" srcOrd="0" destOrd="0" presId="urn:microsoft.com/office/officeart/2005/8/layout/cycle6"/>
    <dgm:cxn modelId="{50F9DEC1-7F71-459E-85EC-C7E5E50C17D4}" type="presOf" srcId="{919797C6-3198-4436-87E1-0709279C1DE9}" destId="{3F174C17-1EB9-4905-9985-F1BFC77674D9}" srcOrd="0" destOrd="0" presId="urn:microsoft.com/office/officeart/2005/8/layout/cycle6"/>
    <dgm:cxn modelId="{FCD578D9-5243-4EA5-A3AC-3607A37AE8D8}" type="presOf" srcId="{D89CCCFB-3DD0-408F-84D8-6ABFE8708460}" destId="{6CB7C925-BCA8-43C6-AA3B-711E4266E641}" srcOrd="0" destOrd="0" presId="urn:microsoft.com/office/officeart/2005/8/layout/cycle6"/>
    <dgm:cxn modelId="{53007BD9-C05A-4580-B61A-8F1B521F102C}" type="presOf" srcId="{E8CD6CB6-556C-425E-BB5C-03187FCD435B}" destId="{60CC6744-0249-45DD-94B4-7B7DDB6A4B79}" srcOrd="0" destOrd="0" presId="urn:microsoft.com/office/officeart/2005/8/layout/cycle6"/>
    <dgm:cxn modelId="{465339E6-9C09-4972-B10E-C8FDD3EB4555}" srcId="{2ECA8299-4543-43CA-88EE-18F3587C2EC3}" destId="{2C110096-22F0-43B9-9BC8-0F1E00E5F762}" srcOrd="1" destOrd="0" parTransId="{B5688754-20E7-4123-8AA8-B862CF5AB3C9}" sibTransId="{919797C6-3198-4436-87E1-0709279C1DE9}"/>
    <dgm:cxn modelId="{CB44B8EF-E423-43E7-898F-130A5687D60C}" srcId="{2ECA8299-4543-43CA-88EE-18F3587C2EC3}" destId="{B2E54764-ADDA-4CE6-9E6E-898F33A2983E}" srcOrd="5" destOrd="0" parTransId="{FC085FD5-F6AE-4634-A862-3E5862C04E42}" sibTransId="{03E74112-2F6C-4D54-B479-3A3DCFBD39A3}"/>
    <dgm:cxn modelId="{1E211BFB-EAE0-461C-9B21-B320D4A4F4AE}" type="presParOf" srcId="{2FD86529-D6BE-4AFC-8782-92438EA8E38D}" destId="{498ACC9E-3D2D-4FA5-B5B4-13C8B4D6FBFA}" srcOrd="0" destOrd="0" presId="urn:microsoft.com/office/officeart/2005/8/layout/cycle6"/>
    <dgm:cxn modelId="{3946E157-43B8-49DC-89B2-11849BE06835}" type="presParOf" srcId="{2FD86529-D6BE-4AFC-8782-92438EA8E38D}" destId="{FF66E6F9-BF47-4A37-BFC7-4DE77D2E9E03}" srcOrd="1" destOrd="0" presId="urn:microsoft.com/office/officeart/2005/8/layout/cycle6"/>
    <dgm:cxn modelId="{D8450696-724D-47AD-9BD6-B12186A8D5B4}" type="presParOf" srcId="{2FD86529-D6BE-4AFC-8782-92438EA8E38D}" destId="{6CB7C925-BCA8-43C6-AA3B-711E4266E641}" srcOrd="2" destOrd="0" presId="urn:microsoft.com/office/officeart/2005/8/layout/cycle6"/>
    <dgm:cxn modelId="{A369A148-34B2-4226-B143-DB10FB757F42}" type="presParOf" srcId="{2FD86529-D6BE-4AFC-8782-92438EA8E38D}" destId="{94E2FD3D-44E0-41BB-8AA6-8A3966AD729B}" srcOrd="3" destOrd="0" presId="urn:microsoft.com/office/officeart/2005/8/layout/cycle6"/>
    <dgm:cxn modelId="{12CC01D2-2209-4EA0-BB26-038560922AE2}" type="presParOf" srcId="{2FD86529-D6BE-4AFC-8782-92438EA8E38D}" destId="{08F825F6-E6C1-4658-A2D2-3E98E75F7FBA}" srcOrd="4" destOrd="0" presId="urn:microsoft.com/office/officeart/2005/8/layout/cycle6"/>
    <dgm:cxn modelId="{F84412DB-4769-4D81-9E9F-1CFDC5BE448D}" type="presParOf" srcId="{2FD86529-D6BE-4AFC-8782-92438EA8E38D}" destId="{3F174C17-1EB9-4905-9985-F1BFC77674D9}" srcOrd="5" destOrd="0" presId="urn:microsoft.com/office/officeart/2005/8/layout/cycle6"/>
    <dgm:cxn modelId="{DCAD6B8B-E6BE-4FB8-9047-532C9ED9C100}" type="presParOf" srcId="{2FD86529-D6BE-4AFC-8782-92438EA8E38D}" destId="{60CC6744-0249-45DD-94B4-7B7DDB6A4B79}" srcOrd="6" destOrd="0" presId="urn:microsoft.com/office/officeart/2005/8/layout/cycle6"/>
    <dgm:cxn modelId="{7DFB9E50-1507-44FD-B9BC-671AFA71B7EC}" type="presParOf" srcId="{2FD86529-D6BE-4AFC-8782-92438EA8E38D}" destId="{ED129D0D-FE40-429A-8766-B8AF2F605FD2}" srcOrd="7" destOrd="0" presId="urn:microsoft.com/office/officeart/2005/8/layout/cycle6"/>
    <dgm:cxn modelId="{0DF036E7-4A03-48C1-8C5F-DF7BC0F0B810}" type="presParOf" srcId="{2FD86529-D6BE-4AFC-8782-92438EA8E38D}" destId="{BFAB3C1E-313F-44CB-ACC4-232B9B98491A}" srcOrd="8" destOrd="0" presId="urn:microsoft.com/office/officeart/2005/8/layout/cycle6"/>
    <dgm:cxn modelId="{FC1228A8-8A00-45FA-88AA-CFE82BE236FA}" type="presParOf" srcId="{2FD86529-D6BE-4AFC-8782-92438EA8E38D}" destId="{33C62E55-C20D-44EF-AA54-BB863DD1CA77}" srcOrd="9" destOrd="0" presId="urn:microsoft.com/office/officeart/2005/8/layout/cycle6"/>
    <dgm:cxn modelId="{6404F55F-C8FA-4061-B4F2-47E80E9200EB}" type="presParOf" srcId="{2FD86529-D6BE-4AFC-8782-92438EA8E38D}" destId="{384B068E-6258-42DE-9F5B-43890C7D7724}" srcOrd="10" destOrd="0" presId="urn:microsoft.com/office/officeart/2005/8/layout/cycle6"/>
    <dgm:cxn modelId="{146BC2D6-EACD-44D1-85B8-322ED99ABFE5}" type="presParOf" srcId="{2FD86529-D6BE-4AFC-8782-92438EA8E38D}" destId="{EF9427BF-2E72-4C17-A2AE-9BDFC5CA3350}" srcOrd="11" destOrd="0" presId="urn:microsoft.com/office/officeart/2005/8/layout/cycle6"/>
    <dgm:cxn modelId="{CD704162-4748-4DE5-BE81-6A19C07AEAC7}" type="presParOf" srcId="{2FD86529-D6BE-4AFC-8782-92438EA8E38D}" destId="{40E93BE7-FAD5-43CF-BCB8-68DF5ED7AA7B}" srcOrd="12" destOrd="0" presId="urn:microsoft.com/office/officeart/2005/8/layout/cycle6"/>
    <dgm:cxn modelId="{69C10659-5504-458E-8185-85197A1206BF}" type="presParOf" srcId="{2FD86529-D6BE-4AFC-8782-92438EA8E38D}" destId="{09ADD31D-7DC8-4BA9-B5F6-B8E71FC3CFF3}" srcOrd="13" destOrd="0" presId="urn:microsoft.com/office/officeart/2005/8/layout/cycle6"/>
    <dgm:cxn modelId="{9EA2CFFF-5883-4AAB-9E87-9E0E76F9A500}" type="presParOf" srcId="{2FD86529-D6BE-4AFC-8782-92438EA8E38D}" destId="{AEC15C38-BB48-4004-BD06-35FF2E3FFC2A}" srcOrd="14" destOrd="0" presId="urn:microsoft.com/office/officeart/2005/8/layout/cycle6"/>
    <dgm:cxn modelId="{3B372750-DA44-4399-8C32-620C649D322A}" type="presParOf" srcId="{2FD86529-D6BE-4AFC-8782-92438EA8E38D}" destId="{12B97B02-AB3F-48C9-BF7A-863EDE596F33}" srcOrd="15" destOrd="0" presId="urn:microsoft.com/office/officeart/2005/8/layout/cycle6"/>
    <dgm:cxn modelId="{85D8D2FA-72A4-4DD4-8FA9-5C74A09E460E}" type="presParOf" srcId="{2FD86529-D6BE-4AFC-8782-92438EA8E38D}" destId="{150741C8-8F31-470C-8699-D5073C3DD3CB}" srcOrd="16" destOrd="0" presId="urn:microsoft.com/office/officeart/2005/8/layout/cycle6"/>
    <dgm:cxn modelId="{FF2652D9-F24B-4FEA-A0A4-BA32AA14D2F9}" type="presParOf" srcId="{2FD86529-D6BE-4AFC-8782-92438EA8E38D}" destId="{CB3807E2-9830-4AF7-8D31-924D0E22F9B6}"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ACC9E-3D2D-4FA5-B5B4-13C8B4D6FBFA}">
      <dsp:nvSpPr>
        <dsp:cNvPr id="0" name=""/>
        <dsp:cNvSpPr/>
      </dsp:nvSpPr>
      <dsp:spPr>
        <a:xfrm>
          <a:off x="2198875" y="2626"/>
          <a:ext cx="1562933" cy="10159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Empower disabled people to be the changemakers </a:t>
          </a:r>
        </a:p>
      </dsp:txBody>
      <dsp:txXfrm>
        <a:off x="2248467" y="52218"/>
        <a:ext cx="1463749" cy="916722"/>
      </dsp:txXfrm>
    </dsp:sp>
    <dsp:sp modelId="{6CB7C925-BCA8-43C6-AA3B-711E4266E641}">
      <dsp:nvSpPr>
        <dsp:cNvPr id="0" name=""/>
        <dsp:cNvSpPr/>
      </dsp:nvSpPr>
      <dsp:spPr>
        <a:xfrm>
          <a:off x="588514" y="510579"/>
          <a:ext cx="4783656" cy="4783656"/>
        </a:xfrm>
        <a:custGeom>
          <a:avLst/>
          <a:gdLst/>
          <a:ahLst/>
          <a:cxnLst/>
          <a:rect l="0" t="0" r="0" b="0"/>
          <a:pathLst>
            <a:path>
              <a:moveTo>
                <a:pt x="3183266" y="134735"/>
              </a:moveTo>
              <a:arcTo wR="2391828" hR="2391828" stAng="17359377" swAng="149976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E2FD3D-44E0-41BB-8AA6-8A3966AD729B}">
      <dsp:nvSpPr>
        <dsp:cNvPr id="0" name=""/>
        <dsp:cNvSpPr/>
      </dsp:nvSpPr>
      <dsp:spPr>
        <a:xfrm>
          <a:off x="4270259" y="1198540"/>
          <a:ext cx="1562933" cy="10159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Act on robust evidence and insight</a:t>
          </a:r>
        </a:p>
      </dsp:txBody>
      <dsp:txXfrm>
        <a:off x="4319851" y="1248132"/>
        <a:ext cx="1463749" cy="916722"/>
      </dsp:txXfrm>
    </dsp:sp>
    <dsp:sp modelId="{3F174C17-1EB9-4905-9985-F1BFC77674D9}">
      <dsp:nvSpPr>
        <dsp:cNvPr id="0" name=""/>
        <dsp:cNvSpPr/>
      </dsp:nvSpPr>
      <dsp:spPr>
        <a:xfrm>
          <a:off x="588514" y="510579"/>
          <a:ext cx="4783656" cy="4783656"/>
        </a:xfrm>
        <a:custGeom>
          <a:avLst/>
          <a:gdLst/>
          <a:ahLst/>
          <a:cxnLst/>
          <a:rect l="0" t="0" r="0" b="0"/>
          <a:pathLst>
            <a:path>
              <a:moveTo>
                <a:pt x="4686501" y="1717056"/>
              </a:moveTo>
              <a:arcTo wR="2391828" hR="2391828" stAng="20616810" swAng="196638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CC6744-0249-45DD-94B4-7B7DDB6A4B79}">
      <dsp:nvSpPr>
        <dsp:cNvPr id="0" name=""/>
        <dsp:cNvSpPr/>
      </dsp:nvSpPr>
      <dsp:spPr>
        <a:xfrm>
          <a:off x="4270259" y="3590368"/>
          <a:ext cx="1562933" cy="10159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2"/>
              </a:solidFill>
            </a:rPr>
            <a:t>Change attitudes in every action we take</a:t>
          </a:r>
        </a:p>
      </dsp:txBody>
      <dsp:txXfrm>
        <a:off x="4319851" y="3639960"/>
        <a:ext cx="1463749" cy="916722"/>
      </dsp:txXfrm>
    </dsp:sp>
    <dsp:sp modelId="{BFAB3C1E-313F-44CB-ACC4-232B9B98491A}">
      <dsp:nvSpPr>
        <dsp:cNvPr id="0" name=""/>
        <dsp:cNvSpPr/>
      </dsp:nvSpPr>
      <dsp:spPr>
        <a:xfrm>
          <a:off x="588514" y="510579"/>
          <a:ext cx="4783656" cy="4783656"/>
        </a:xfrm>
        <a:custGeom>
          <a:avLst/>
          <a:gdLst/>
          <a:ahLst/>
          <a:cxnLst/>
          <a:rect l="0" t="0" r="0" b="0"/>
          <a:pathLst>
            <a:path>
              <a:moveTo>
                <a:pt x="4062884" y="4103088"/>
              </a:moveTo>
              <a:arcTo wR="2391828" hR="2391828" stAng="2740861" swAng="149976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C62E55-C20D-44EF-AA54-BB863DD1CA77}">
      <dsp:nvSpPr>
        <dsp:cNvPr id="0" name=""/>
        <dsp:cNvSpPr/>
      </dsp:nvSpPr>
      <dsp:spPr>
        <a:xfrm>
          <a:off x="2198875" y="4786282"/>
          <a:ext cx="1562933" cy="1015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Reach disabled people at scale to create change</a:t>
          </a:r>
        </a:p>
      </dsp:txBody>
      <dsp:txXfrm>
        <a:off x="2248467" y="4835874"/>
        <a:ext cx="1463749" cy="916722"/>
      </dsp:txXfrm>
    </dsp:sp>
    <dsp:sp modelId="{EF9427BF-2E72-4C17-A2AE-9BDFC5CA3350}">
      <dsp:nvSpPr>
        <dsp:cNvPr id="0" name=""/>
        <dsp:cNvSpPr/>
      </dsp:nvSpPr>
      <dsp:spPr>
        <a:xfrm>
          <a:off x="588514" y="510579"/>
          <a:ext cx="4783656" cy="4783656"/>
        </a:xfrm>
        <a:custGeom>
          <a:avLst/>
          <a:gdLst/>
          <a:ahLst/>
          <a:cxnLst/>
          <a:rect l="0" t="0" r="0" b="0"/>
          <a:pathLst>
            <a:path>
              <a:moveTo>
                <a:pt x="1600390" y="4648921"/>
              </a:moveTo>
              <a:arcTo wR="2391828" hR="2391828" stAng="6559377" swAng="1499762"/>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E93BE7-FAD5-43CF-BCB8-68DF5ED7AA7B}">
      <dsp:nvSpPr>
        <dsp:cNvPr id="0" name=""/>
        <dsp:cNvSpPr/>
      </dsp:nvSpPr>
      <dsp:spPr>
        <a:xfrm>
          <a:off x="127491" y="3590368"/>
          <a:ext cx="1562933" cy="101590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Promote disabled leaders and role models to make disability visible</a:t>
          </a:r>
        </a:p>
      </dsp:txBody>
      <dsp:txXfrm>
        <a:off x="177083" y="3639960"/>
        <a:ext cx="1463749" cy="916722"/>
      </dsp:txXfrm>
    </dsp:sp>
    <dsp:sp modelId="{AEC15C38-BB48-4004-BD06-35FF2E3FFC2A}">
      <dsp:nvSpPr>
        <dsp:cNvPr id="0" name=""/>
        <dsp:cNvSpPr/>
      </dsp:nvSpPr>
      <dsp:spPr>
        <a:xfrm>
          <a:off x="588514" y="510579"/>
          <a:ext cx="4783656" cy="4783656"/>
        </a:xfrm>
        <a:custGeom>
          <a:avLst/>
          <a:gdLst/>
          <a:ahLst/>
          <a:cxnLst/>
          <a:rect l="0" t="0" r="0" b="0"/>
          <a:pathLst>
            <a:path>
              <a:moveTo>
                <a:pt x="97154" y="3066599"/>
              </a:moveTo>
              <a:arcTo wR="2391828" hR="2391828" stAng="9816810" swAng="1966380"/>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B97B02-AB3F-48C9-BF7A-863EDE596F33}">
      <dsp:nvSpPr>
        <dsp:cNvPr id="0" name=""/>
        <dsp:cNvSpPr/>
      </dsp:nvSpPr>
      <dsp:spPr>
        <a:xfrm>
          <a:off x="127491" y="1198540"/>
          <a:ext cx="1562933" cy="10159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Lead the change through Scope’s own practices</a:t>
          </a:r>
        </a:p>
      </dsp:txBody>
      <dsp:txXfrm>
        <a:off x="177083" y="1248132"/>
        <a:ext cx="1463749" cy="916722"/>
      </dsp:txXfrm>
    </dsp:sp>
    <dsp:sp modelId="{CB3807E2-9830-4AF7-8D31-924D0E22F9B6}">
      <dsp:nvSpPr>
        <dsp:cNvPr id="0" name=""/>
        <dsp:cNvSpPr/>
      </dsp:nvSpPr>
      <dsp:spPr>
        <a:xfrm>
          <a:off x="588514" y="510579"/>
          <a:ext cx="4783656" cy="4783656"/>
        </a:xfrm>
        <a:custGeom>
          <a:avLst/>
          <a:gdLst/>
          <a:ahLst/>
          <a:cxnLst/>
          <a:rect l="0" t="0" r="0" b="0"/>
          <a:pathLst>
            <a:path>
              <a:moveTo>
                <a:pt x="720771" y="680567"/>
              </a:moveTo>
              <a:arcTo wR="2391828" hR="2391828" stAng="13540861" swAng="149976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C490D-FFB0-E94C-A7EF-83EC840D08C0}" type="datetimeFigureOut">
              <a:rPr lang="en-US" smtClean="0"/>
              <a:t>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C0E6D-4AD5-1D44-8C76-97F87322F1CD}" type="slidenum">
              <a:rPr lang="en-US" smtClean="0"/>
              <a:t>‹#›</a:t>
            </a:fld>
            <a:endParaRPr lang="en-US"/>
          </a:p>
        </p:txBody>
      </p:sp>
    </p:spTree>
    <p:extLst>
      <p:ext uri="{BB962C8B-B14F-4D97-AF65-F5344CB8AC3E}">
        <p14:creationId xmlns:p14="http://schemas.microsoft.com/office/powerpoint/2010/main" val="127642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Hargeaves"/>
              </a:rPr>
              <a:t>Led by Board and Executive</a:t>
            </a:r>
          </a:p>
          <a:p>
            <a:pPr marL="457200" indent="-457200">
              <a:buFont typeface="Arial" panose="020B0604020202020204" pitchFamily="34" charset="0"/>
              <a:buChar char="•"/>
            </a:pPr>
            <a:r>
              <a:rPr lang="en-US" sz="1200" dirty="0">
                <a:latin typeface="Hargeaves"/>
              </a:rPr>
              <a:t>Extensive consultation and engagement with disabled people</a:t>
            </a:r>
          </a:p>
          <a:p>
            <a:pPr marL="457200" indent="-457200">
              <a:buFont typeface="Arial" panose="020B0604020202020204" pitchFamily="34" charset="0"/>
              <a:buChar char="•"/>
            </a:pPr>
            <a:r>
              <a:rPr lang="en-US" sz="1200" dirty="0">
                <a:latin typeface="Hargeaves"/>
              </a:rPr>
              <a:t>Debate: Ambition v Activity </a:t>
            </a:r>
          </a:p>
          <a:p>
            <a:pPr marL="457200" indent="-457200">
              <a:buFont typeface="Arial" panose="020B0604020202020204" pitchFamily="34" charset="0"/>
              <a:buChar char="•"/>
            </a:pPr>
            <a:r>
              <a:rPr lang="en-US" sz="1200" dirty="0">
                <a:latin typeface="Hargeaves"/>
              </a:rPr>
              <a:t>Desire for fundamental change </a:t>
            </a:r>
          </a:p>
          <a:p>
            <a:pPr marL="457200" indent="-457200">
              <a:buFont typeface="Arial" panose="020B0604020202020204" pitchFamily="34" charset="0"/>
              <a:buChar char="•"/>
            </a:pPr>
            <a:r>
              <a:rPr lang="en-US" sz="1200" dirty="0">
                <a:latin typeface="Hargeaves"/>
              </a:rPr>
              <a:t>Agreed a high-level proposition</a:t>
            </a:r>
          </a:p>
          <a:p>
            <a:pPr marL="457200" indent="-457200">
              <a:buFont typeface="Arial" panose="020B0604020202020204" pitchFamily="34" charset="0"/>
              <a:buChar char="•"/>
            </a:pPr>
            <a:r>
              <a:rPr lang="en-US" sz="1200" dirty="0">
                <a:latin typeface="Hargeaves"/>
              </a:rPr>
              <a:t>Characteristics of a future </a:t>
            </a:r>
            <a:r>
              <a:rPr lang="en-US" sz="1200" dirty="0" err="1">
                <a:latin typeface="Hargeaves"/>
              </a:rPr>
              <a:t>organisation</a:t>
            </a:r>
            <a:endParaRPr lang="en-US" sz="1200" dirty="0">
              <a:latin typeface="Hargeaves"/>
            </a:endParaRPr>
          </a:p>
        </p:txBody>
      </p:sp>
      <p:sp>
        <p:nvSpPr>
          <p:cNvPr id="4" name="Slide Number Placeholder 3"/>
          <p:cNvSpPr>
            <a:spLocks noGrp="1"/>
          </p:cNvSpPr>
          <p:nvPr>
            <p:ph type="sldNum" sz="quarter" idx="5"/>
          </p:nvPr>
        </p:nvSpPr>
        <p:spPr/>
        <p:txBody>
          <a:bodyPr/>
          <a:lstStyle/>
          <a:p>
            <a:fld id="{29CC0E6D-4AD5-1D44-8C76-97F87322F1CD}" type="slidenum">
              <a:rPr lang="en-US" smtClean="0"/>
              <a:t>11</a:t>
            </a:fld>
            <a:endParaRPr lang="en-US"/>
          </a:p>
        </p:txBody>
      </p:sp>
    </p:spTree>
    <p:extLst>
      <p:ext uri="{BB962C8B-B14F-4D97-AF65-F5344CB8AC3E}">
        <p14:creationId xmlns:p14="http://schemas.microsoft.com/office/powerpoint/2010/main" val="289195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CC0E6D-4AD5-1D44-8C76-97F87322F1CD}" type="slidenum">
              <a:rPr lang="en-US" smtClean="0"/>
              <a:t>12</a:t>
            </a:fld>
            <a:endParaRPr lang="en-US" dirty="0"/>
          </a:p>
        </p:txBody>
      </p:sp>
    </p:spTree>
    <p:extLst>
      <p:ext uri="{BB962C8B-B14F-4D97-AF65-F5344CB8AC3E}">
        <p14:creationId xmlns:p14="http://schemas.microsoft.com/office/powerpoint/2010/main" val="24403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attendees their ideas on recruitment</a:t>
            </a:r>
          </a:p>
          <a:p>
            <a:endParaRPr lang="en-GB" dirty="0"/>
          </a:p>
        </p:txBody>
      </p:sp>
      <p:sp>
        <p:nvSpPr>
          <p:cNvPr id="4" name="Slide Number Placeholder 3"/>
          <p:cNvSpPr>
            <a:spLocks noGrp="1"/>
          </p:cNvSpPr>
          <p:nvPr>
            <p:ph type="sldNum" sz="quarter" idx="5"/>
          </p:nvPr>
        </p:nvSpPr>
        <p:spPr/>
        <p:txBody>
          <a:bodyPr/>
          <a:lstStyle/>
          <a:p>
            <a:fld id="{29CC0E6D-4AD5-1D44-8C76-97F87322F1CD}" type="slidenum">
              <a:rPr lang="en-US" smtClean="0"/>
              <a:t>18</a:t>
            </a:fld>
            <a:endParaRPr lang="en-US"/>
          </a:p>
        </p:txBody>
      </p:sp>
    </p:spTree>
    <p:extLst>
      <p:ext uri="{BB962C8B-B14F-4D97-AF65-F5344CB8AC3E}">
        <p14:creationId xmlns:p14="http://schemas.microsoft.com/office/powerpoint/2010/main" val="3336379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CE0ED7-F16D-7B4D-ABD2-C37D6ACAA49A}"/>
              </a:ext>
            </a:extLst>
          </p:cNvPr>
          <p:cNvPicPr>
            <a:picLocks noChangeAspect="1"/>
          </p:cNvPicPr>
          <p:nvPr userDrawn="1"/>
        </p:nvPicPr>
        <p:blipFill rotWithShape="1">
          <a:blip r:embed="rId2"/>
          <a:srcRect l="6288" t="32879"/>
          <a:stretch/>
        </p:blipFill>
        <p:spPr>
          <a:xfrm>
            <a:off x="0" y="0"/>
            <a:ext cx="9101138" cy="2872363"/>
          </a:xfrm>
          <a:prstGeom prst="rect">
            <a:avLst/>
          </a:prstGeom>
        </p:spPr>
      </p:pic>
      <p:sp>
        <p:nvSpPr>
          <p:cNvPr id="3" name="Subtitle 2">
            <a:extLst>
              <a:ext uri="{FF2B5EF4-FFF2-40B4-BE49-F238E27FC236}">
                <a16:creationId xmlns:a16="http://schemas.microsoft.com/office/drawing/2014/main" id="{C57FC007-4F95-A54F-9701-7116E73D9EEC}"/>
              </a:ext>
            </a:extLst>
          </p:cNvPr>
          <p:cNvSpPr>
            <a:spLocks noGrp="1"/>
          </p:cNvSpPr>
          <p:nvPr>
            <p:ph type="subTitle" idx="1"/>
          </p:nvPr>
        </p:nvSpPr>
        <p:spPr>
          <a:xfrm>
            <a:off x="1466850" y="3273409"/>
            <a:ext cx="9177338" cy="609398"/>
          </a:xfrm>
        </p:spPr>
        <p:txBody>
          <a:bodyPr/>
          <a:lstStyle>
            <a:lvl1pPr marL="0" indent="0" algn="l">
              <a:buNone/>
              <a:defRPr sz="4400" b="0">
                <a:solidFill>
                  <a:srgbClr val="F6F3F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96E756F0-A936-CE43-8C96-738A53EA999D}"/>
              </a:ext>
            </a:extLst>
          </p:cNvPr>
          <p:cNvSpPr>
            <a:spLocks noGrp="1"/>
          </p:cNvSpPr>
          <p:nvPr>
            <p:ph type="title"/>
          </p:nvPr>
        </p:nvSpPr>
        <p:spPr>
          <a:xfrm>
            <a:off x="1454400" y="977952"/>
            <a:ext cx="6618038" cy="1495794"/>
          </a:xfrm>
        </p:spPr>
        <p:txBody>
          <a:bodyPr/>
          <a:lstStyle>
            <a:lvl1pPr>
              <a:defRPr sz="5400">
                <a:solidFill>
                  <a:schemeClr val="tx2"/>
                </a:solidFill>
              </a:defRPr>
            </a:lvl1pPr>
          </a:lstStyle>
          <a:p>
            <a:r>
              <a:rPr lang="en-US" dirty="0"/>
              <a:t>Click to edit Master title style</a:t>
            </a:r>
          </a:p>
        </p:txBody>
      </p:sp>
      <p:pic>
        <p:nvPicPr>
          <p:cNvPr id="9" name="Picture 8">
            <a:extLst>
              <a:ext uri="{FF2B5EF4-FFF2-40B4-BE49-F238E27FC236}">
                <a16:creationId xmlns:a16="http://schemas.microsoft.com/office/drawing/2014/main" id="{50E6CE19-FA00-7642-9EB1-40369589F0D8}"/>
              </a:ext>
            </a:extLst>
          </p:cNvPr>
          <p:cNvPicPr>
            <a:picLocks noChangeAspect="1"/>
          </p:cNvPicPr>
          <p:nvPr userDrawn="1"/>
        </p:nvPicPr>
        <p:blipFill rotWithShape="1">
          <a:blip r:embed="rId3"/>
          <a:srcRect l="41227"/>
          <a:stretch/>
        </p:blipFill>
        <p:spPr>
          <a:xfrm rot="16200000">
            <a:off x="8402198" y="3904032"/>
            <a:ext cx="2409895" cy="3498039"/>
          </a:xfrm>
          <a:prstGeom prst="rect">
            <a:avLst/>
          </a:prstGeom>
        </p:spPr>
      </p:pic>
      <p:pic>
        <p:nvPicPr>
          <p:cNvPr id="8" name="Picture 7">
            <a:extLst>
              <a:ext uri="{FF2B5EF4-FFF2-40B4-BE49-F238E27FC236}">
                <a16:creationId xmlns:a16="http://schemas.microsoft.com/office/drawing/2014/main" id="{5DAEB063-1FEC-BF49-A812-BD0AB635332A}"/>
              </a:ext>
            </a:extLst>
          </p:cNvPr>
          <p:cNvPicPr>
            <a:picLocks noChangeAspect="1"/>
          </p:cNvPicPr>
          <p:nvPr userDrawn="1"/>
        </p:nvPicPr>
        <p:blipFill>
          <a:blip r:embed="rId4"/>
          <a:stretch>
            <a:fillRect/>
          </a:stretch>
        </p:blipFill>
        <p:spPr>
          <a:xfrm>
            <a:off x="5043488" y="5294387"/>
            <a:ext cx="6026150" cy="671437"/>
          </a:xfrm>
          <a:prstGeom prst="rect">
            <a:avLst/>
          </a:prstGeom>
        </p:spPr>
      </p:pic>
    </p:spTree>
    <p:extLst>
      <p:ext uri="{BB962C8B-B14F-4D97-AF65-F5344CB8AC3E}">
        <p14:creationId xmlns:p14="http://schemas.microsoft.com/office/powerpoint/2010/main" val="31375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2E6E-4277-CF45-8D03-AC00EA94CB2D}"/>
              </a:ext>
            </a:extLst>
          </p:cNvPr>
          <p:cNvSpPr>
            <a:spLocks noGrp="1"/>
          </p:cNvSpPr>
          <p:nvPr>
            <p:ph type="title" hasCustomPrompt="1"/>
          </p:nvPr>
        </p:nvSpPr>
        <p:spPr/>
        <p:txBody>
          <a:bodyPr/>
          <a:lstStyle/>
          <a:p>
            <a:r>
              <a:rPr lang="en-US" dirty="0"/>
              <a:t>Chart slide</a:t>
            </a:r>
          </a:p>
        </p:txBody>
      </p:sp>
      <p:sp>
        <p:nvSpPr>
          <p:cNvPr id="4" name="Chart Placeholder 3">
            <a:extLst>
              <a:ext uri="{FF2B5EF4-FFF2-40B4-BE49-F238E27FC236}">
                <a16:creationId xmlns:a16="http://schemas.microsoft.com/office/drawing/2014/main" id="{2B80E735-1FFE-A649-AA5C-E19FF304E2B0}"/>
              </a:ext>
            </a:extLst>
          </p:cNvPr>
          <p:cNvSpPr>
            <a:spLocks noGrp="1"/>
          </p:cNvSpPr>
          <p:nvPr>
            <p:ph type="chart" sz="quarter" idx="10"/>
          </p:nvPr>
        </p:nvSpPr>
        <p:spPr>
          <a:xfrm>
            <a:off x="542925" y="1628775"/>
            <a:ext cx="6858001" cy="4400550"/>
          </a:xfrm>
        </p:spPr>
        <p:txBody>
          <a:bodyPr/>
          <a:lstStyle/>
          <a:p>
            <a:endParaRPr lang="en-US"/>
          </a:p>
        </p:txBody>
      </p:sp>
      <p:sp>
        <p:nvSpPr>
          <p:cNvPr id="6" name="Text Placeholder 5">
            <a:extLst>
              <a:ext uri="{FF2B5EF4-FFF2-40B4-BE49-F238E27FC236}">
                <a16:creationId xmlns:a16="http://schemas.microsoft.com/office/drawing/2014/main" id="{402C52C1-A996-7C40-AEB9-8063BA3A10FB}"/>
              </a:ext>
            </a:extLst>
          </p:cNvPr>
          <p:cNvSpPr>
            <a:spLocks noGrp="1"/>
          </p:cNvSpPr>
          <p:nvPr>
            <p:ph type="body" sz="quarter" idx="11"/>
          </p:nvPr>
        </p:nvSpPr>
        <p:spPr>
          <a:xfrm>
            <a:off x="8415338" y="1600200"/>
            <a:ext cx="3271837" cy="445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43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section 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BC15A5-8DFE-414E-B1E4-1EFD00E306ED}"/>
              </a:ext>
            </a:extLst>
          </p:cNvPr>
          <p:cNvPicPr>
            <a:picLocks noChangeAspect="1"/>
          </p:cNvPicPr>
          <p:nvPr userDrawn="1"/>
        </p:nvPicPr>
        <p:blipFill rotWithShape="1">
          <a:blip r:embed="rId2"/>
          <a:srcRect t="17120" r="6709"/>
          <a:stretch/>
        </p:blipFill>
        <p:spPr>
          <a:xfrm rot="16200000">
            <a:off x="2523144" y="-2523144"/>
            <a:ext cx="4944534" cy="9990820"/>
          </a:xfrm>
          <a:prstGeom prst="rect">
            <a:avLst/>
          </a:prstGeom>
        </p:spPr>
      </p:pic>
      <p:sp>
        <p:nvSpPr>
          <p:cNvPr id="7" name="Title 6">
            <a:extLst>
              <a:ext uri="{FF2B5EF4-FFF2-40B4-BE49-F238E27FC236}">
                <a16:creationId xmlns:a16="http://schemas.microsoft.com/office/drawing/2014/main" id="{96E756F0-A936-CE43-8C96-738A53EA999D}"/>
              </a:ext>
            </a:extLst>
          </p:cNvPr>
          <p:cNvSpPr>
            <a:spLocks noGrp="1"/>
          </p:cNvSpPr>
          <p:nvPr>
            <p:ph type="title"/>
          </p:nvPr>
        </p:nvSpPr>
        <p:spPr>
          <a:xfrm>
            <a:off x="1454400" y="977952"/>
            <a:ext cx="6618038" cy="1495794"/>
          </a:xfrm>
        </p:spPr>
        <p:txBody>
          <a:bodyPr/>
          <a:lstStyle>
            <a:lvl1pPr>
              <a:defRPr sz="5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62247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l section slid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B5846B-C4FA-4A44-B33E-7DE98B553D82}"/>
              </a:ext>
            </a:extLst>
          </p:cNvPr>
          <p:cNvPicPr>
            <a:picLocks noChangeAspect="1"/>
          </p:cNvPicPr>
          <p:nvPr userDrawn="1"/>
        </p:nvPicPr>
        <p:blipFill rotWithShape="1">
          <a:blip r:embed="rId2"/>
          <a:srcRect t="13055" r="23300"/>
          <a:stretch/>
        </p:blipFill>
        <p:spPr>
          <a:xfrm flipH="1">
            <a:off x="0" y="0"/>
            <a:ext cx="9934162" cy="4962022"/>
          </a:xfrm>
          <a:prstGeom prst="rect">
            <a:avLst/>
          </a:prstGeom>
        </p:spPr>
      </p:pic>
      <p:sp>
        <p:nvSpPr>
          <p:cNvPr id="7" name="Title 6">
            <a:extLst>
              <a:ext uri="{FF2B5EF4-FFF2-40B4-BE49-F238E27FC236}">
                <a16:creationId xmlns:a16="http://schemas.microsoft.com/office/drawing/2014/main" id="{96E756F0-A936-CE43-8C96-738A53EA999D}"/>
              </a:ext>
            </a:extLst>
          </p:cNvPr>
          <p:cNvSpPr>
            <a:spLocks noGrp="1"/>
          </p:cNvSpPr>
          <p:nvPr>
            <p:ph type="title"/>
          </p:nvPr>
        </p:nvSpPr>
        <p:spPr>
          <a:xfrm>
            <a:off x="1454400" y="977952"/>
            <a:ext cx="6618038" cy="1495794"/>
          </a:xfrm>
        </p:spPr>
        <p:txBody>
          <a:bodyPr/>
          <a:lstStyle>
            <a:lvl1pPr>
              <a:defRPr sz="5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32400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2852-BE3B-7A4D-9069-8CB11CDAE348}"/>
              </a:ext>
            </a:extLst>
          </p:cNvPr>
          <p:cNvSpPr>
            <a:spLocks noGrp="1"/>
          </p:cNvSpPr>
          <p:nvPr>
            <p:ph type="title"/>
          </p:nvPr>
        </p:nvSpPr>
        <p:spPr/>
        <p:txBody>
          <a:bodyPr/>
          <a:lstStyle>
            <a:lvl1pPr>
              <a:defRPr b="1" i="0">
                <a:latin typeface="Hargreave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C436B7-EF2A-4348-A944-BA5CA0F9D3EC}"/>
              </a:ext>
            </a:extLst>
          </p:cNvPr>
          <p:cNvSpPr>
            <a:spLocks noGrp="1"/>
          </p:cNvSpPr>
          <p:nvPr>
            <p:ph idx="1" hasCustomPrompt="1"/>
          </p:nvPr>
        </p:nvSpPr>
        <p:spPr>
          <a:xfrm>
            <a:off x="540000" y="1482812"/>
            <a:ext cx="10515600" cy="443198"/>
          </a:xfrm>
        </p:spPr>
        <p:txBody>
          <a:bodyPr>
            <a:spAutoFit/>
          </a:bodyPr>
          <a:lstStyle>
            <a:lvl1pPr marL="0" indent="0">
              <a:buNone/>
              <a:defRPr sz="3200"/>
            </a:lvl1pPr>
            <a:lvl2pPr marL="457200" indent="0">
              <a:buNone/>
              <a:defRPr/>
            </a:lvl2pPr>
          </a:lstStyle>
          <a:p>
            <a:pPr lvl="0"/>
            <a:r>
              <a:rPr lang="en-US" dirty="0"/>
              <a:t>Subheading text</a:t>
            </a:r>
          </a:p>
        </p:txBody>
      </p:sp>
      <p:sp>
        <p:nvSpPr>
          <p:cNvPr id="7" name="Content Placeholder 2">
            <a:extLst>
              <a:ext uri="{FF2B5EF4-FFF2-40B4-BE49-F238E27FC236}">
                <a16:creationId xmlns:a16="http://schemas.microsoft.com/office/drawing/2014/main" id="{2F35F32E-F324-CE4D-8735-58EFABEC4DEC}"/>
              </a:ext>
            </a:extLst>
          </p:cNvPr>
          <p:cNvSpPr>
            <a:spLocks noGrp="1"/>
          </p:cNvSpPr>
          <p:nvPr>
            <p:ph idx="13" hasCustomPrompt="1"/>
          </p:nvPr>
        </p:nvSpPr>
        <p:spPr>
          <a:xfrm>
            <a:off x="540000" y="2276872"/>
            <a:ext cx="10515600" cy="430887"/>
          </a:xfrm>
        </p:spPr>
        <p:txBody>
          <a:bodyPr>
            <a:spAutoFit/>
          </a:bodyPr>
          <a:lstStyle>
            <a:lvl1pPr marL="0" indent="0" fontAlgn="t">
              <a:lnSpc>
                <a:spcPct val="100000"/>
              </a:lnSpc>
              <a:spcBef>
                <a:spcPts val="0"/>
              </a:spcBef>
              <a:spcAft>
                <a:spcPts val="2100"/>
              </a:spcAft>
              <a:buNone/>
              <a:defRPr sz="2800" b="0" i="0">
                <a:solidFill>
                  <a:srgbClr val="000000"/>
                </a:solidFill>
                <a:latin typeface="Hargreaves" pitchFamily="2" charset="0"/>
              </a:defRPr>
            </a:lvl1pPr>
            <a:lvl2pPr marL="457200" indent="0">
              <a:buNone/>
              <a:defRPr/>
            </a:lvl2pPr>
          </a:lstStyle>
          <a:p>
            <a:pPr lvl="0"/>
            <a:r>
              <a:rPr lang="en-US" dirty="0"/>
              <a:t>Basic text</a:t>
            </a:r>
          </a:p>
        </p:txBody>
      </p:sp>
    </p:spTree>
    <p:extLst>
      <p:ext uri="{BB962C8B-B14F-4D97-AF65-F5344CB8AC3E}">
        <p14:creationId xmlns:p14="http://schemas.microsoft.com/office/powerpoint/2010/main" val="207804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l head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444F65-A7F7-324B-97BE-3E2F9DA8C196}"/>
              </a:ext>
            </a:extLst>
          </p:cNvPr>
          <p:cNvPicPr>
            <a:picLocks noChangeAspect="1"/>
          </p:cNvPicPr>
          <p:nvPr userDrawn="1"/>
        </p:nvPicPr>
        <p:blipFill rotWithShape="1">
          <a:blip r:embed="rId2"/>
          <a:srcRect l="2575" t="24983"/>
          <a:stretch/>
        </p:blipFill>
        <p:spPr>
          <a:xfrm>
            <a:off x="0" y="0"/>
            <a:ext cx="10029826" cy="1216022"/>
          </a:xfrm>
          <a:prstGeom prst="rect">
            <a:avLst/>
          </a:prstGeom>
        </p:spPr>
      </p:pic>
      <p:sp>
        <p:nvSpPr>
          <p:cNvPr id="2" name="Title 1">
            <a:extLst>
              <a:ext uri="{FF2B5EF4-FFF2-40B4-BE49-F238E27FC236}">
                <a16:creationId xmlns:a16="http://schemas.microsoft.com/office/drawing/2014/main" id="{2A317FCB-9419-134F-810D-5212A869D02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D6F176-9058-6F4C-BBD2-E41ED639E78E}"/>
              </a:ext>
            </a:extLst>
          </p:cNvPr>
          <p:cNvSpPr>
            <a:spLocks noGrp="1"/>
          </p:cNvSpPr>
          <p:nvPr>
            <p:ph idx="1" hasCustomPrompt="1"/>
          </p:nvPr>
        </p:nvSpPr>
        <p:spPr>
          <a:xfrm>
            <a:off x="540000" y="1482812"/>
            <a:ext cx="10515600" cy="443198"/>
          </a:xfrm>
        </p:spPr>
        <p:txBody>
          <a:bodyPr>
            <a:spAutoFit/>
          </a:bodyPr>
          <a:lstStyle>
            <a:lvl1pPr marL="0" indent="0">
              <a:buNone/>
              <a:defRPr sz="3200"/>
            </a:lvl1pPr>
            <a:lvl2pPr marL="457200" indent="0">
              <a:buNone/>
              <a:defRPr/>
            </a:lvl2pPr>
          </a:lstStyle>
          <a:p>
            <a:pPr lvl="0"/>
            <a:r>
              <a:rPr lang="en-US" dirty="0"/>
              <a:t>Subheading text</a:t>
            </a:r>
          </a:p>
        </p:txBody>
      </p:sp>
      <p:sp>
        <p:nvSpPr>
          <p:cNvPr id="4" name="Content Placeholder 2">
            <a:extLst>
              <a:ext uri="{FF2B5EF4-FFF2-40B4-BE49-F238E27FC236}">
                <a16:creationId xmlns:a16="http://schemas.microsoft.com/office/drawing/2014/main" id="{3138EE2E-3D5C-1149-BE88-B73E870E290D}"/>
              </a:ext>
            </a:extLst>
          </p:cNvPr>
          <p:cNvSpPr>
            <a:spLocks noGrp="1"/>
          </p:cNvSpPr>
          <p:nvPr>
            <p:ph idx="13" hasCustomPrompt="1"/>
          </p:nvPr>
        </p:nvSpPr>
        <p:spPr>
          <a:xfrm>
            <a:off x="540000" y="2276872"/>
            <a:ext cx="10515600" cy="430887"/>
          </a:xfrm>
        </p:spPr>
        <p:txBody>
          <a:bodyPr>
            <a:spAutoFit/>
          </a:bodyPr>
          <a:lstStyle>
            <a:lvl1pPr marL="0" indent="0" fontAlgn="t">
              <a:lnSpc>
                <a:spcPct val="100000"/>
              </a:lnSpc>
              <a:spcBef>
                <a:spcPts val="0"/>
              </a:spcBef>
              <a:spcAft>
                <a:spcPts val="2100"/>
              </a:spcAft>
              <a:buNone/>
              <a:defRPr sz="2800" b="0" i="0">
                <a:solidFill>
                  <a:srgbClr val="000000"/>
                </a:solidFill>
                <a:latin typeface="Hargreaves" pitchFamily="2" charset="0"/>
              </a:defRPr>
            </a:lvl1pPr>
            <a:lvl2pPr marL="457200" indent="0">
              <a:buNone/>
              <a:defRPr/>
            </a:lvl2pPr>
          </a:lstStyle>
          <a:p>
            <a:pPr lvl="0"/>
            <a:r>
              <a:rPr lang="en-US" dirty="0"/>
              <a:t>Basic text</a:t>
            </a:r>
          </a:p>
        </p:txBody>
      </p:sp>
    </p:spTree>
    <p:extLst>
      <p:ext uri="{BB962C8B-B14F-4D97-AF65-F5344CB8AC3E}">
        <p14:creationId xmlns:p14="http://schemas.microsoft.com/office/powerpoint/2010/main" val="307721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hea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AF696-444A-FE46-97CA-A7D92E43C3B1}"/>
              </a:ext>
            </a:extLst>
          </p:cNvPr>
          <p:cNvPicPr>
            <a:picLocks noChangeAspect="1"/>
          </p:cNvPicPr>
          <p:nvPr userDrawn="1"/>
        </p:nvPicPr>
        <p:blipFill rotWithShape="1">
          <a:blip r:embed="rId2"/>
          <a:srcRect l="2845" t="24709"/>
          <a:stretch/>
        </p:blipFill>
        <p:spPr>
          <a:xfrm>
            <a:off x="-1" y="0"/>
            <a:ext cx="10029825" cy="1223858"/>
          </a:xfrm>
          <a:prstGeom prst="rect">
            <a:avLst/>
          </a:prstGeom>
        </p:spPr>
      </p:pic>
      <p:sp>
        <p:nvSpPr>
          <p:cNvPr id="2" name="Title 1">
            <a:extLst>
              <a:ext uri="{FF2B5EF4-FFF2-40B4-BE49-F238E27FC236}">
                <a16:creationId xmlns:a16="http://schemas.microsoft.com/office/drawing/2014/main" id="{903D7224-E9CA-B645-9733-F9A1947BA03B}"/>
              </a:ext>
            </a:extLst>
          </p:cNvPr>
          <p:cNvSpPr>
            <a:spLocks noGrp="1"/>
          </p:cNvSpPr>
          <p:nvPr>
            <p:ph type="title"/>
          </p:nvPr>
        </p:nvSpPr>
        <p:spPr/>
        <p:txBody>
          <a:bodyPr/>
          <a:lstStyle/>
          <a:p>
            <a:r>
              <a:rPr lang="en-US"/>
              <a:t>Click to edit Master title style</a:t>
            </a:r>
          </a:p>
        </p:txBody>
      </p:sp>
      <p:sp>
        <p:nvSpPr>
          <p:cNvPr id="4" name="Content Placeholder 2">
            <a:extLst>
              <a:ext uri="{FF2B5EF4-FFF2-40B4-BE49-F238E27FC236}">
                <a16:creationId xmlns:a16="http://schemas.microsoft.com/office/drawing/2014/main" id="{583AA05D-B89D-4541-AD80-A74DB97C9C9A}"/>
              </a:ext>
            </a:extLst>
          </p:cNvPr>
          <p:cNvSpPr>
            <a:spLocks noGrp="1"/>
          </p:cNvSpPr>
          <p:nvPr>
            <p:ph idx="1" hasCustomPrompt="1"/>
          </p:nvPr>
        </p:nvSpPr>
        <p:spPr>
          <a:xfrm>
            <a:off x="540000" y="1482812"/>
            <a:ext cx="10515600" cy="443198"/>
          </a:xfrm>
        </p:spPr>
        <p:txBody>
          <a:bodyPr>
            <a:spAutoFit/>
          </a:bodyPr>
          <a:lstStyle>
            <a:lvl1pPr marL="0" indent="0">
              <a:buNone/>
              <a:defRPr sz="3200"/>
            </a:lvl1pPr>
            <a:lvl2pPr marL="457200" indent="0">
              <a:buNone/>
              <a:defRPr/>
            </a:lvl2pPr>
          </a:lstStyle>
          <a:p>
            <a:pPr lvl="0"/>
            <a:r>
              <a:rPr lang="en-US" dirty="0"/>
              <a:t>Subheading text</a:t>
            </a:r>
          </a:p>
        </p:txBody>
      </p:sp>
      <p:sp>
        <p:nvSpPr>
          <p:cNvPr id="5" name="Content Placeholder 2">
            <a:extLst>
              <a:ext uri="{FF2B5EF4-FFF2-40B4-BE49-F238E27FC236}">
                <a16:creationId xmlns:a16="http://schemas.microsoft.com/office/drawing/2014/main" id="{72F3F955-44A6-3540-8450-752C61946112}"/>
              </a:ext>
            </a:extLst>
          </p:cNvPr>
          <p:cNvSpPr>
            <a:spLocks noGrp="1"/>
          </p:cNvSpPr>
          <p:nvPr>
            <p:ph idx="13" hasCustomPrompt="1"/>
          </p:nvPr>
        </p:nvSpPr>
        <p:spPr>
          <a:xfrm>
            <a:off x="540000" y="2276872"/>
            <a:ext cx="10515600" cy="430887"/>
          </a:xfrm>
        </p:spPr>
        <p:txBody>
          <a:bodyPr>
            <a:spAutoFit/>
          </a:bodyPr>
          <a:lstStyle>
            <a:lvl1pPr marL="0" indent="0" fontAlgn="t">
              <a:lnSpc>
                <a:spcPct val="100000"/>
              </a:lnSpc>
              <a:spcBef>
                <a:spcPts val="0"/>
              </a:spcBef>
              <a:spcAft>
                <a:spcPts val="2100"/>
              </a:spcAft>
              <a:buNone/>
              <a:defRPr sz="2800" b="0" i="0">
                <a:solidFill>
                  <a:srgbClr val="000000"/>
                </a:solidFill>
                <a:latin typeface="Hargreaves" pitchFamily="2" charset="0"/>
              </a:defRPr>
            </a:lvl1pPr>
            <a:lvl2pPr marL="457200" indent="0">
              <a:buNone/>
              <a:defRPr/>
            </a:lvl2pPr>
          </a:lstStyle>
          <a:p>
            <a:pPr lvl="0"/>
            <a:r>
              <a:rPr lang="en-US" dirty="0"/>
              <a:t>Basic text</a:t>
            </a:r>
          </a:p>
        </p:txBody>
      </p:sp>
    </p:spTree>
    <p:extLst>
      <p:ext uri="{BB962C8B-B14F-4D97-AF65-F5344CB8AC3E}">
        <p14:creationId xmlns:p14="http://schemas.microsoft.com/office/powerpoint/2010/main" val="392996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head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E1E449-90EB-4848-9EDE-A2D76D36C02D}"/>
              </a:ext>
            </a:extLst>
          </p:cNvPr>
          <p:cNvPicPr>
            <a:picLocks noChangeAspect="1"/>
          </p:cNvPicPr>
          <p:nvPr userDrawn="1"/>
        </p:nvPicPr>
        <p:blipFill rotWithShape="1">
          <a:blip r:embed="rId2"/>
          <a:srcRect l="26976" t="27026"/>
          <a:stretch/>
        </p:blipFill>
        <p:spPr>
          <a:xfrm>
            <a:off x="-1" y="0"/>
            <a:ext cx="10044919" cy="1213558"/>
          </a:xfrm>
          <a:prstGeom prst="rect">
            <a:avLst/>
          </a:prstGeom>
        </p:spPr>
      </p:pic>
      <p:sp>
        <p:nvSpPr>
          <p:cNvPr id="2" name="Title 1">
            <a:extLst>
              <a:ext uri="{FF2B5EF4-FFF2-40B4-BE49-F238E27FC236}">
                <a16:creationId xmlns:a16="http://schemas.microsoft.com/office/drawing/2014/main" id="{903D7224-E9CA-B645-9733-F9A1947BA03B}"/>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583AA05D-B89D-4541-AD80-A74DB97C9C9A}"/>
              </a:ext>
            </a:extLst>
          </p:cNvPr>
          <p:cNvSpPr>
            <a:spLocks noGrp="1"/>
          </p:cNvSpPr>
          <p:nvPr>
            <p:ph idx="1" hasCustomPrompt="1"/>
          </p:nvPr>
        </p:nvSpPr>
        <p:spPr>
          <a:xfrm>
            <a:off x="540000" y="1482812"/>
            <a:ext cx="10515600" cy="443198"/>
          </a:xfrm>
        </p:spPr>
        <p:txBody>
          <a:bodyPr>
            <a:spAutoFit/>
          </a:bodyPr>
          <a:lstStyle>
            <a:lvl1pPr marL="0" indent="0">
              <a:buNone/>
              <a:defRPr sz="3200"/>
            </a:lvl1pPr>
            <a:lvl2pPr marL="457200" indent="0">
              <a:buNone/>
              <a:defRPr/>
            </a:lvl2pPr>
          </a:lstStyle>
          <a:p>
            <a:pPr lvl="0"/>
            <a:r>
              <a:rPr lang="en-US" dirty="0"/>
              <a:t>Subheading text</a:t>
            </a:r>
          </a:p>
        </p:txBody>
      </p:sp>
      <p:sp>
        <p:nvSpPr>
          <p:cNvPr id="5" name="Content Placeholder 2">
            <a:extLst>
              <a:ext uri="{FF2B5EF4-FFF2-40B4-BE49-F238E27FC236}">
                <a16:creationId xmlns:a16="http://schemas.microsoft.com/office/drawing/2014/main" id="{72F3F955-44A6-3540-8450-752C61946112}"/>
              </a:ext>
            </a:extLst>
          </p:cNvPr>
          <p:cNvSpPr>
            <a:spLocks noGrp="1"/>
          </p:cNvSpPr>
          <p:nvPr>
            <p:ph idx="13" hasCustomPrompt="1"/>
          </p:nvPr>
        </p:nvSpPr>
        <p:spPr>
          <a:xfrm>
            <a:off x="540000" y="2276872"/>
            <a:ext cx="10515600" cy="430887"/>
          </a:xfrm>
        </p:spPr>
        <p:txBody>
          <a:bodyPr>
            <a:spAutoFit/>
          </a:bodyPr>
          <a:lstStyle>
            <a:lvl1pPr marL="0" indent="0" fontAlgn="t">
              <a:lnSpc>
                <a:spcPct val="100000"/>
              </a:lnSpc>
              <a:spcBef>
                <a:spcPts val="0"/>
              </a:spcBef>
              <a:spcAft>
                <a:spcPts val="2100"/>
              </a:spcAft>
              <a:buNone/>
              <a:defRPr sz="2800" b="0" i="0">
                <a:solidFill>
                  <a:srgbClr val="000000"/>
                </a:solidFill>
                <a:latin typeface="Hargreaves" pitchFamily="2" charset="0"/>
              </a:defRPr>
            </a:lvl1pPr>
            <a:lvl2pPr marL="457200" indent="0">
              <a:buNone/>
              <a:defRPr/>
            </a:lvl2pPr>
          </a:lstStyle>
          <a:p>
            <a:pPr lvl="0"/>
            <a:r>
              <a:rPr lang="en-US" dirty="0"/>
              <a:t>Basic text</a:t>
            </a:r>
          </a:p>
        </p:txBody>
      </p:sp>
    </p:spTree>
    <p:extLst>
      <p:ext uri="{BB962C8B-B14F-4D97-AF65-F5344CB8AC3E}">
        <p14:creationId xmlns:p14="http://schemas.microsoft.com/office/powerpoint/2010/main" val="6949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 no headin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A972B5B-D2AF-BF48-9934-0FD3A2B4ECA9}"/>
              </a:ext>
            </a:extLst>
          </p:cNvPr>
          <p:cNvSpPr>
            <a:spLocks noGrp="1"/>
          </p:cNvSpPr>
          <p:nvPr>
            <p:ph type="pic" sz="quarter" idx="10"/>
          </p:nvPr>
        </p:nvSpPr>
        <p:spPr>
          <a:xfrm>
            <a:off x="0" y="0"/>
            <a:ext cx="12191999" cy="6857999"/>
          </a:xfrm>
        </p:spPr>
        <p:txBody>
          <a:bodyPr/>
          <a:lstStyle/>
          <a:p>
            <a:endParaRPr lang="en-US"/>
          </a:p>
        </p:txBody>
      </p:sp>
    </p:spTree>
    <p:extLst>
      <p:ext uri="{BB962C8B-B14F-4D97-AF65-F5344CB8AC3E}">
        <p14:creationId xmlns:p14="http://schemas.microsoft.com/office/powerpoint/2010/main" val="155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E57E-4CD7-2C48-B48A-7B59A7666FDA}"/>
              </a:ext>
            </a:extLst>
          </p:cNvPr>
          <p:cNvSpPr>
            <a:spLocks noGrp="1"/>
          </p:cNvSpPr>
          <p:nvPr>
            <p:ph type="title" hasCustomPrompt="1"/>
          </p:nvPr>
        </p:nvSpPr>
        <p:spPr/>
        <p:txBody>
          <a:bodyPr/>
          <a:lstStyle/>
          <a:p>
            <a:r>
              <a:rPr lang="en-US" dirty="0"/>
              <a:t>Table slide</a:t>
            </a:r>
          </a:p>
        </p:txBody>
      </p:sp>
      <p:sp>
        <p:nvSpPr>
          <p:cNvPr id="11" name="Table Placeholder 10">
            <a:extLst>
              <a:ext uri="{FF2B5EF4-FFF2-40B4-BE49-F238E27FC236}">
                <a16:creationId xmlns:a16="http://schemas.microsoft.com/office/drawing/2014/main" id="{E4DB89E2-754C-D842-925C-A852B4213D8D}"/>
              </a:ext>
            </a:extLst>
          </p:cNvPr>
          <p:cNvSpPr>
            <a:spLocks noGrp="1"/>
          </p:cNvSpPr>
          <p:nvPr>
            <p:ph type="tbl" sz="quarter" idx="10"/>
          </p:nvPr>
        </p:nvSpPr>
        <p:spPr>
          <a:xfrm>
            <a:off x="642938" y="1785938"/>
            <a:ext cx="8101012" cy="4300537"/>
          </a:xfrm>
        </p:spPr>
        <p:txBody>
          <a:bodyPr/>
          <a:lstStyle/>
          <a:p>
            <a:endParaRPr lang="en-US"/>
          </a:p>
        </p:txBody>
      </p:sp>
    </p:spTree>
    <p:extLst>
      <p:ext uri="{BB962C8B-B14F-4D97-AF65-F5344CB8AC3E}">
        <p14:creationId xmlns:p14="http://schemas.microsoft.com/office/powerpoint/2010/main" val="331886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D17DB-4AE0-AC4E-B168-D932979430A2}"/>
              </a:ext>
            </a:extLst>
          </p:cNvPr>
          <p:cNvSpPr>
            <a:spLocks noGrp="1"/>
          </p:cNvSpPr>
          <p:nvPr>
            <p:ph type="title"/>
          </p:nvPr>
        </p:nvSpPr>
        <p:spPr>
          <a:xfrm>
            <a:off x="540000" y="363600"/>
            <a:ext cx="11124778" cy="609398"/>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6AD0B50A-E1B1-2D47-97CA-025053187427}"/>
              </a:ext>
            </a:extLst>
          </p:cNvPr>
          <p:cNvSpPr>
            <a:spLocks noGrp="1"/>
          </p:cNvSpPr>
          <p:nvPr>
            <p:ph type="body" idx="1"/>
          </p:nvPr>
        </p:nvSpPr>
        <p:spPr>
          <a:xfrm>
            <a:off x="540000" y="1840524"/>
            <a:ext cx="10515600" cy="2534027"/>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432322"/>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6" r:id="rId3"/>
    <p:sldLayoutId id="2147483686" r:id="rId4"/>
    <p:sldLayoutId id="2147483691" r:id="rId5"/>
    <p:sldLayoutId id="2147483692" r:id="rId6"/>
    <p:sldLayoutId id="2147483693" r:id="rId7"/>
    <p:sldLayoutId id="2147483690" r:id="rId8"/>
    <p:sldLayoutId id="2147483688" r:id="rId9"/>
    <p:sldLayoutId id="214748368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rgbClr val="59029F"/>
          </a:solidFill>
          <a:latin typeface="Hargreaves" pitchFamily="2" charset="0"/>
          <a:ea typeface="+mj-ea"/>
          <a:cs typeface="+mj-cs"/>
        </a:defRPr>
      </a:lvl1pPr>
    </p:titleStyle>
    <p:bodyStyle>
      <a:lvl1pPr marL="0" indent="0" algn="l" defTabSz="914400" rtl="0" eaLnBrk="1" latinLnBrk="0" hangingPunct="1">
        <a:lnSpc>
          <a:spcPct val="100000"/>
        </a:lnSpc>
        <a:spcBef>
          <a:spcPts val="1000"/>
        </a:spcBef>
        <a:spcAft>
          <a:spcPts val="1200"/>
        </a:spcAft>
        <a:buFont typeface="Arial" panose="020B0604020202020204" pitchFamily="34" charset="0"/>
        <a:buNone/>
        <a:defRPr sz="2800" b="1" i="0" kern="1200">
          <a:solidFill>
            <a:srgbClr val="59029F"/>
          </a:solidFill>
          <a:latin typeface="Hargreaves" pitchFamily="2" charset="0"/>
          <a:ea typeface="+mn-ea"/>
          <a:cs typeface="+mn-cs"/>
        </a:defRPr>
      </a:lvl1pPr>
      <a:lvl2pPr marL="685800" indent="-228600" algn="l" defTabSz="914400" rtl="0" eaLnBrk="1" latinLnBrk="0" hangingPunct="1">
        <a:lnSpc>
          <a:spcPct val="100000"/>
        </a:lnSpc>
        <a:spcBef>
          <a:spcPts val="500"/>
        </a:spcBef>
        <a:spcAft>
          <a:spcPts val="1200"/>
        </a:spcAft>
        <a:buClr>
          <a:srgbClr val="59029F"/>
        </a:buClr>
        <a:buFont typeface="Arial" panose="020B0604020202020204" pitchFamily="34" charset="0"/>
        <a:buChar char="•"/>
        <a:defRPr sz="2400" kern="1200">
          <a:solidFill>
            <a:srgbClr val="000000"/>
          </a:solidFill>
          <a:latin typeface="Hargreaves Book" pitchFamily="2" charset="0"/>
          <a:ea typeface="+mn-ea"/>
          <a:cs typeface="+mn-cs"/>
        </a:defRPr>
      </a:lvl2pPr>
      <a:lvl3pPr marL="1143000" indent="-228600" algn="l" defTabSz="914400" rtl="0" eaLnBrk="1" latinLnBrk="0" hangingPunct="1">
        <a:lnSpc>
          <a:spcPct val="100000"/>
        </a:lnSpc>
        <a:spcBef>
          <a:spcPts val="500"/>
        </a:spcBef>
        <a:spcAft>
          <a:spcPts val="1200"/>
        </a:spcAft>
        <a:buClr>
          <a:srgbClr val="59029F"/>
        </a:buClr>
        <a:buFont typeface="Arial" panose="020B0604020202020204" pitchFamily="34" charset="0"/>
        <a:buChar char="•"/>
        <a:defRPr sz="2000" kern="1200">
          <a:solidFill>
            <a:schemeClr val="tx1"/>
          </a:solidFill>
          <a:latin typeface="Hargreaves Book" pitchFamily="2" charset="0"/>
          <a:ea typeface="+mn-ea"/>
          <a:cs typeface="+mn-cs"/>
        </a:defRPr>
      </a:lvl3pPr>
      <a:lvl4pPr marL="1600200" indent="-228600" algn="l" defTabSz="914400" rtl="0" eaLnBrk="1" latinLnBrk="0" hangingPunct="1">
        <a:lnSpc>
          <a:spcPct val="100000"/>
        </a:lnSpc>
        <a:spcBef>
          <a:spcPts val="500"/>
        </a:spcBef>
        <a:spcAft>
          <a:spcPts val="1200"/>
        </a:spcAft>
        <a:buClr>
          <a:srgbClr val="59029F"/>
        </a:buClr>
        <a:buFont typeface="Arial" panose="020B0604020202020204" pitchFamily="34" charset="0"/>
        <a:buChar char="•"/>
        <a:defRPr sz="1800" kern="1200">
          <a:solidFill>
            <a:schemeClr val="tx1"/>
          </a:solidFill>
          <a:latin typeface="Hargreaves Book" pitchFamily="2" charset="0"/>
          <a:ea typeface="+mn-ea"/>
          <a:cs typeface="+mn-cs"/>
        </a:defRPr>
      </a:lvl4pPr>
      <a:lvl5pPr marL="2057400" indent="-228600" algn="l" defTabSz="914400" rtl="0" eaLnBrk="1" latinLnBrk="0" hangingPunct="1">
        <a:lnSpc>
          <a:spcPct val="100000"/>
        </a:lnSpc>
        <a:spcBef>
          <a:spcPts val="500"/>
        </a:spcBef>
        <a:spcAft>
          <a:spcPts val="1200"/>
        </a:spcAft>
        <a:buClr>
          <a:srgbClr val="59029F"/>
        </a:buClr>
        <a:buFont typeface="Arial" panose="020B0604020202020204" pitchFamily="34" charset="0"/>
        <a:buChar char="•"/>
        <a:defRPr sz="1800" kern="1200">
          <a:solidFill>
            <a:schemeClr val="tx1"/>
          </a:solidFill>
          <a:latin typeface="Hargreaves 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2">
          <p15:clr>
            <a:srgbClr val="F26B43"/>
          </p15:clr>
        </p15:guide>
        <p15:guide id="2" pos="3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iriam.Steiner@scope.org.uk" TargetMode="External"/><Relationship Id="rId2" Type="http://schemas.openxmlformats.org/officeDocument/2006/relationships/hyperlink" Target="mailto:Ceri.Smith@scope.org.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9.tm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4EC2C8B-C831-0F46-B74A-71E35371608C}"/>
              </a:ext>
            </a:extLst>
          </p:cNvPr>
          <p:cNvSpPr>
            <a:spLocks noGrp="1"/>
          </p:cNvSpPr>
          <p:nvPr>
            <p:ph type="subTitle" idx="1"/>
          </p:nvPr>
        </p:nvSpPr>
        <p:spPr>
          <a:xfrm>
            <a:off x="1241040" y="3480907"/>
            <a:ext cx="9177338" cy="1420902"/>
          </a:xfrm>
        </p:spPr>
        <p:txBody>
          <a:bodyPr/>
          <a:lstStyle/>
          <a:p>
            <a:r>
              <a:rPr lang="en-GB" b="1" dirty="0"/>
              <a:t>Ceri Smith and Miriam Steiner</a:t>
            </a:r>
          </a:p>
          <a:p>
            <a:r>
              <a:rPr lang="en-GB" sz="2800" b="1" dirty="0"/>
              <a:t>February 2019</a:t>
            </a:r>
          </a:p>
        </p:txBody>
      </p:sp>
      <p:sp>
        <p:nvSpPr>
          <p:cNvPr id="3" name="Title 2">
            <a:extLst>
              <a:ext uri="{FF2B5EF4-FFF2-40B4-BE49-F238E27FC236}">
                <a16:creationId xmlns:a16="http://schemas.microsoft.com/office/drawing/2014/main" id="{E19C8A96-453F-AC46-A075-2F50894115BD}"/>
              </a:ext>
            </a:extLst>
          </p:cNvPr>
          <p:cNvSpPr>
            <a:spLocks noGrp="1"/>
          </p:cNvSpPr>
          <p:nvPr>
            <p:ph type="title"/>
          </p:nvPr>
        </p:nvSpPr>
        <p:spPr>
          <a:xfrm>
            <a:off x="1241040" y="407091"/>
            <a:ext cx="7618480" cy="2659190"/>
          </a:xfrm>
        </p:spPr>
        <p:txBody>
          <a:bodyPr/>
          <a:lstStyle/>
          <a:p>
            <a:r>
              <a:rPr lang="en-US" dirty="0"/>
              <a:t>Scope for Change: Scope’s transition to social change</a:t>
            </a:r>
            <a:br>
              <a:rPr lang="en-US" dirty="0"/>
            </a:br>
            <a:endParaRPr lang="en-US" sz="3000" dirty="0"/>
          </a:p>
        </p:txBody>
      </p:sp>
    </p:spTree>
    <p:extLst>
      <p:ext uri="{BB962C8B-B14F-4D97-AF65-F5344CB8AC3E}">
        <p14:creationId xmlns:p14="http://schemas.microsoft.com/office/powerpoint/2010/main" val="1418564113"/>
      </p:ext>
    </p:extLst>
  </p:cSld>
  <p:clrMapOvr>
    <a:masterClrMapping/>
  </p:clrMapOvr>
  <mc:AlternateContent xmlns:mc="http://schemas.openxmlformats.org/markup-compatibility/2006" xmlns:p14="http://schemas.microsoft.com/office/powerpoint/2010/main">
    <mc:Choice Requires="p14">
      <p:transition spd="med" p14:dur="700" advTm="506">
        <p:fade/>
      </p:transition>
    </mc:Choice>
    <mc:Fallback xmlns="">
      <p:transition spd="med" advTm="50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1EFB-1B79-4648-8CD4-705443064E48}"/>
              </a:ext>
            </a:extLst>
          </p:cNvPr>
          <p:cNvSpPr>
            <a:spLocks noGrp="1"/>
          </p:cNvSpPr>
          <p:nvPr>
            <p:ph type="title"/>
          </p:nvPr>
        </p:nvSpPr>
        <p:spPr>
          <a:xfrm>
            <a:off x="1454400" y="977952"/>
            <a:ext cx="6618038" cy="747897"/>
          </a:xfrm>
        </p:spPr>
        <p:txBody>
          <a:bodyPr/>
          <a:lstStyle/>
          <a:p>
            <a:r>
              <a:rPr lang="en-GB" dirty="0"/>
              <a:t>Scope’s new strategy</a:t>
            </a:r>
          </a:p>
        </p:txBody>
      </p:sp>
    </p:spTree>
    <p:extLst>
      <p:ext uri="{BB962C8B-B14F-4D97-AF65-F5344CB8AC3E}">
        <p14:creationId xmlns:p14="http://schemas.microsoft.com/office/powerpoint/2010/main" val="1280155002"/>
      </p:ext>
    </p:extLst>
  </p:cSld>
  <p:clrMapOvr>
    <a:masterClrMapping/>
  </p:clrMapOvr>
  <mc:AlternateContent xmlns:mc="http://schemas.openxmlformats.org/markup-compatibility/2006" xmlns:p14="http://schemas.microsoft.com/office/powerpoint/2010/main">
    <mc:Choice Requires="p14">
      <p:transition spd="med" p14:dur="700" advTm="3220">
        <p:fade/>
      </p:transition>
    </mc:Choice>
    <mc:Fallback xmlns="">
      <p:transition spd="med" advTm="322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p:txBody>
          <a:bodyPr/>
          <a:lstStyle/>
          <a:p>
            <a:r>
              <a:rPr lang="en-US" dirty="0"/>
              <a:t>(Re)Introducing Scope </a:t>
            </a:r>
          </a:p>
        </p:txBody>
      </p:sp>
      <p:sp>
        <p:nvSpPr>
          <p:cNvPr id="2" name="Content Placeholder 1">
            <a:extLst>
              <a:ext uri="{FF2B5EF4-FFF2-40B4-BE49-F238E27FC236}">
                <a16:creationId xmlns:a16="http://schemas.microsoft.com/office/drawing/2014/main" id="{DB30BB0E-0749-4B1B-B6D2-CA6584988EFF}"/>
              </a:ext>
            </a:extLst>
          </p:cNvPr>
          <p:cNvSpPr>
            <a:spLocks noGrp="1"/>
          </p:cNvSpPr>
          <p:nvPr>
            <p:ph idx="13"/>
          </p:nvPr>
        </p:nvSpPr>
        <p:spPr>
          <a:xfrm>
            <a:off x="540000" y="2276872"/>
            <a:ext cx="10515600" cy="3824124"/>
          </a:xfrm>
        </p:spPr>
        <p:txBody>
          <a:bodyPr/>
          <a:lstStyle/>
          <a:p>
            <a:r>
              <a:rPr lang="en-US" dirty="0"/>
              <a:t>We’re a strong community, of disabled and non-disabled people, with a shared vision of equality for disabled people. </a:t>
            </a:r>
          </a:p>
          <a:p>
            <a:r>
              <a:rPr lang="en-US" dirty="0"/>
              <a:t>We provide practical advice and emotional support whenever people need it most. </a:t>
            </a:r>
          </a:p>
          <a:p>
            <a:r>
              <a:rPr lang="en-US" dirty="0"/>
              <a:t>We use our collective power to change attitudes and end injustice. And campaign relentlessly to create a fairer society.</a:t>
            </a:r>
          </a:p>
          <a:p>
            <a:endParaRPr lang="en-GB" dirty="0"/>
          </a:p>
        </p:txBody>
      </p:sp>
      <p:pic>
        <p:nvPicPr>
          <p:cNvPr id="5" name="Content Placeholder 10">
            <a:extLst>
              <a:ext uri="{FF2B5EF4-FFF2-40B4-BE49-F238E27FC236}">
                <a16:creationId xmlns:a16="http://schemas.microsoft.com/office/drawing/2014/main" id="{80AAEB78-87C6-4511-AA02-8AC49DC81035}"/>
              </a:ext>
            </a:extLst>
          </p:cNvPr>
          <p:cNvPicPr>
            <a:picLocks noChangeAspect="1"/>
          </p:cNvPicPr>
          <p:nvPr/>
        </p:nvPicPr>
        <p:blipFill>
          <a:blip r:embed="rId3"/>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2227595555"/>
      </p:ext>
    </p:extLst>
  </p:cSld>
  <p:clrMapOvr>
    <a:masterClrMapping/>
  </p:clrMapOvr>
  <mc:AlternateContent xmlns:mc="http://schemas.openxmlformats.org/markup-compatibility/2006" xmlns:p14="http://schemas.microsoft.com/office/powerpoint/2010/main">
    <mc:Choice Requires="p14">
      <p:transition spd="med" p14:dur="700" advTm="94924">
        <p:fade/>
      </p:transition>
    </mc:Choice>
    <mc:Fallback xmlns="">
      <p:transition spd="med" advTm="9492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a:xfrm>
            <a:off x="432901" y="126126"/>
            <a:ext cx="11124778" cy="1107996"/>
          </a:xfrm>
        </p:spPr>
        <p:txBody>
          <a:bodyPr/>
          <a:lstStyle/>
          <a:p>
            <a:r>
              <a:rPr lang="en-US" sz="4000" dirty="0"/>
              <a:t>Making social change Scope’s core </a:t>
            </a:r>
            <a:br>
              <a:rPr lang="en-US" sz="4000" dirty="0"/>
            </a:br>
            <a:r>
              <a:rPr lang="en-US" sz="4000" dirty="0"/>
              <a:t>business</a:t>
            </a:r>
          </a:p>
        </p:txBody>
      </p:sp>
      <p:sp>
        <p:nvSpPr>
          <p:cNvPr id="8" name="Content Placeholder 7">
            <a:extLst>
              <a:ext uri="{FF2B5EF4-FFF2-40B4-BE49-F238E27FC236}">
                <a16:creationId xmlns:a16="http://schemas.microsoft.com/office/drawing/2014/main" id="{0940F056-9E08-48AF-BDD3-D9A60360A762}"/>
              </a:ext>
            </a:extLst>
          </p:cNvPr>
          <p:cNvSpPr>
            <a:spLocks noGrp="1"/>
          </p:cNvSpPr>
          <p:nvPr>
            <p:ph idx="13"/>
          </p:nvPr>
        </p:nvSpPr>
        <p:spPr>
          <a:xfrm>
            <a:off x="432901" y="1574744"/>
            <a:ext cx="6562180" cy="5386090"/>
          </a:xfrm>
        </p:spPr>
        <p:txBody>
          <a:bodyPr/>
          <a:lstStyle/>
          <a:p>
            <a:pPr marL="457200" indent="-457200">
              <a:buFont typeface="Arial" panose="020B0604020202020204" pitchFamily="34" charset="0"/>
              <a:buChar char="•"/>
            </a:pPr>
            <a:r>
              <a:rPr lang="en-US" dirty="0"/>
              <a:t>Driven by mission to achieve a society where all disabled people enjoy equality and fairness</a:t>
            </a:r>
          </a:p>
          <a:p>
            <a:pPr marL="457200" indent="-457200">
              <a:buFont typeface="Arial" panose="020B0604020202020204" pitchFamily="34" charset="0"/>
              <a:buChar char="•"/>
            </a:pPr>
            <a:r>
              <a:rPr lang="en-US" dirty="0"/>
              <a:t>Campaigning and service provision are now two sides of the same coin</a:t>
            </a:r>
          </a:p>
          <a:p>
            <a:pPr marL="457200" indent="-457200">
              <a:buFont typeface="Arial" panose="020B0604020202020204" pitchFamily="34" charset="0"/>
              <a:buChar char="•"/>
            </a:pPr>
            <a:r>
              <a:rPr lang="en-US" dirty="0"/>
              <a:t>Desire to do fewer things, better, reaching many more people</a:t>
            </a:r>
          </a:p>
          <a:p>
            <a:pPr marL="457200" indent="-457200">
              <a:buFont typeface="Arial" panose="020B0604020202020204" pitchFamily="34" charset="0"/>
              <a:buChar char="•"/>
            </a:pPr>
            <a:r>
              <a:rPr lang="en-US" dirty="0"/>
              <a:t>Commitment to impact measurement and reporting</a:t>
            </a:r>
          </a:p>
          <a:p>
            <a:endParaRPr lang="en-GB" dirty="0"/>
          </a:p>
        </p:txBody>
      </p:sp>
      <p:pic>
        <p:nvPicPr>
          <p:cNvPr id="5" name="Picture 2" descr="A close up of a blond little girl">
            <a:extLst>
              <a:ext uri="{FF2B5EF4-FFF2-40B4-BE49-F238E27FC236}">
                <a16:creationId xmlns:a16="http://schemas.microsoft.com/office/drawing/2014/main" id="{A96973D1-8EB5-4BF8-83A4-64FCDAC94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573" y="2419576"/>
            <a:ext cx="4807526" cy="240376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10">
            <a:extLst>
              <a:ext uri="{FF2B5EF4-FFF2-40B4-BE49-F238E27FC236}">
                <a16:creationId xmlns:a16="http://schemas.microsoft.com/office/drawing/2014/main" id="{59BE0268-65B2-436C-90D2-8AAAD17BA25D}"/>
              </a:ext>
            </a:extLst>
          </p:cNvPr>
          <p:cNvPicPr>
            <a:picLocks noChangeAspect="1"/>
          </p:cNvPicPr>
          <p:nvPr/>
        </p:nvPicPr>
        <p:blipFill>
          <a:blip r:embed="rId4"/>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2356047793"/>
      </p:ext>
    </p:extLst>
  </p:cSld>
  <p:clrMapOvr>
    <a:masterClrMapping/>
  </p:clrMapOvr>
  <mc:AlternateContent xmlns:mc="http://schemas.openxmlformats.org/markup-compatibility/2006" xmlns:p14="http://schemas.microsoft.com/office/powerpoint/2010/main">
    <mc:Choice Requires="p14">
      <p:transition spd="med" p14:dur="700" advTm="60353">
        <p:fade/>
      </p:transition>
    </mc:Choice>
    <mc:Fallback xmlns="">
      <p:transition spd="med" advTm="6035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p:txBody>
          <a:bodyPr/>
          <a:lstStyle/>
          <a:p>
            <a:r>
              <a:rPr lang="en-US" dirty="0"/>
              <a:t>Strategy – our approach </a:t>
            </a:r>
          </a:p>
        </p:txBody>
      </p:sp>
      <p:graphicFrame>
        <p:nvGraphicFramePr>
          <p:cNvPr id="5" name="Diagram 4">
            <a:extLst>
              <a:ext uri="{FF2B5EF4-FFF2-40B4-BE49-F238E27FC236}">
                <a16:creationId xmlns:a16="http://schemas.microsoft.com/office/drawing/2014/main" id="{A1F1AC16-15D9-4F84-B4ED-D031B1834488}"/>
              </a:ext>
            </a:extLst>
          </p:cNvPr>
          <p:cNvGraphicFramePr>
            <a:graphicFrameLocks noChangeAspect="1"/>
          </p:cNvGraphicFramePr>
          <p:nvPr>
            <p:extLst>
              <p:ext uri="{D42A27DB-BD31-4B8C-83A1-F6EECF244321}">
                <p14:modId xmlns:p14="http://schemas.microsoft.com/office/powerpoint/2010/main" val="3456358495"/>
              </p:ext>
            </p:extLst>
          </p:nvPr>
        </p:nvGraphicFramePr>
        <p:xfrm>
          <a:off x="3072809" y="1044975"/>
          <a:ext cx="5960685" cy="580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10">
            <a:extLst>
              <a:ext uri="{FF2B5EF4-FFF2-40B4-BE49-F238E27FC236}">
                <a16:creationId xmlns:a16="http://schemas.microsoft.com/office/drawing/2014/main" id="{69EB6E7B-14FF-42F6-ADFE-0CA7DA3F734F}"/>
              </a:ext>
            </a:extLst>
          </p:cNvPr>
          <p:cNvPicPr>
            <a:picLocks noChangeAspect="1"/>
          </p:cNvPicPr>
          <p:nvPr/>
        </p:nvPicPr>
        <p:blipFill>
          <a:blip r:embed="rId7"/>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2161786146"/>
      </p:ext>
    </p:extLst>
  </p:cSld>
  <p:clrMapOvr>
    <a:masterClrMapping/>
  </p:clrMapOvr>
  <mc:AlternateContent xmlns:mc="http://schemas.openxmlformats.org/markup-compatibility/2006" xmlns:p14="http://schemas.microsoft.com/office/powerpoint/2010/main">
    <mc:Choice Requires="p14">
      <p:transition spd="med" p14:dur="700" advTm="14664">
        <p:fade/>
      </p:transition>
    </mc:Choice>
    <mc:Fallback xmlns="">
      <p:transition spd="med" advTm="1466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D636"/>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27DB52B7-93ED-4FF8-8695-76DE228AEC7B}"/>
              </a:ext>
            </a:extLst>
          </p:cNvPr>
          <p:cNvSpPr/>
          <p:nvPr/>
        </p:nvSpPr>
        <p:spPr>
          <a:xfrm>
            <a:off x="3628345" y="819923"/>
            <a:ext cx="4935310" cy="5218154"/>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12695143"/>
      </p:ext>
    </p:extLst>
  </p:cSld>
  <p:clrMapOvr>
    <a:masterClrMapping/>
  </p:clrMapOvr>
  <mc:AlternateContent xmlns:mc="http://schemas.openxmlformats.org/markup-compatibility/2006" xmlns:p14="http://schemas.microsoft.com/office/powerpoint/2010/main">
    <mc:Choice Requires="p14">
      <p:transition spd="med" p14:dur="700" advTm="11092">
        <p:fade/>
      </p:transition>
    </mc:Choice>
    <mc:Fallback xmlns="">
      <p:transition spd="med" advTm="11092">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25CE-E74F-4BDD-8210-C2C00E843CF4}"/>
              </a:ext>
            </a:extLst>
          </p:cNvPr>
          <p:cNvSpPr>
            <a:spLocks noGrp="1"/>
          </p:cNvSpPr>
          <p:nvPr>
            <p:ph type="title"/>
          </p:nvPr>
        </p:nvSpPr>
        <p:spPr/>
        <p:txBody>
          <a:bodyPr/>
          <a:lstStyle/>
          <a:p>
            <a:r>
              <a:rPr lang="en-GB" dirty="0"/>
              <a:t>The programme</a:t>
            </a:r>
          </a:p>
        </p:txBody>
      </p:sp>
      <p:sp>
        <p:nvSpPr>
          <p:cNvPr id="4" name="Content Placeholder 3">
            <a:extLst>
              <a:ext uri="{FF2B5EF4-FFF2-40B4-BE49-F238E27FC236}">
                <a16:creationId xmlns:a16="http://schemas.microsoft.com/office/drawing/2014/main" id="{88076176-F9A4-42F9-A700-3EEFA19C9C24}"/>
              </a:ext>
            </a:extLst>
          </p:cNvPr>
          <p:cNvSpPr>
            <a:spLocks noGrp="1"/>
          </p:cNvSpPr>
          <p:nvPr>
            <p:ph idx="13"/>
          </p:nvPr>
        </p:nvSpPr>
        <p:spPr>
          <a:xfrm>
            <a:off x="540000" y="1686029"/>
            <a:ext cx="10515600" cy="4632037"/>
          </a:xfrm>
        </p:spPr>
        <p:txBody>
          <a:bodyPr vert="horz" lIns="0" tIns="0" rIns="0" bIns="0" rtlCol="0" anchor="t">
            <a:spAutoFit/>
          </a:bodyPr>
          <a:lstStyle/>
          <a:p>
            <a:pPr marL="457200" indent="-457200">
              <a:buFont typeface="Arial" panose="020B0604020202020204" pitchFamily="34" charset="0"/>
              <a:buChar char="•"/>
            </a:pPr>
            <a:r>
              <a:rPr lang="en-GB" dirty="0">
                <a:latin typeface="Hargreaves"/>
              </a:rPr>
              <a:t>18-25 year olds</a:t>
            </a:r>
          </a:p>
          <a:p>
            <a:pPr marL="457200" indent="-457200">
              <a:buFont typeface="Arial" panose="020B0604020202020204" pitchFamily="34" charset="0"/>
              <a:buChar char="•"/>
            </a:pPr>
            <a:r>
              <a:rPr lang="en-GB">
                <a:latin typeface="Hargreaves"/>
              </a:rPr>
              <a:t>Selective</a:t>
            </a:r>
          </a:p>
          <a:p>
            <a:pPr marL="457200" indent="-457200">
              <a:buFont typeface="Arial" panose="020B0604020202020204" pitchFamily="34" charset="0"/>
              <a:buChar char="•"/>
            </a:pPr>
            <a:r>
              <a:rPr lang="en-GB" dirty="0">
                <a:latin typeface="Hargreaves"/>
              </a:rPr>
              <a:t>3 day residential training event</a:t>
            </a:r>
          </a:p>
          <a:p>
            <a:pPr marL="457200" indent="-457200">
              <a:buFont typeface="Arial" panose="020B0604020202020204" pitchFamily="34" charset="0"/>
              <a:buChar char="•"/>
            </a:pPr>
            <a:r>
              <a:rPr lang="en-GB" dirty="0"/>
              <a:t>6 months of tailored support</a:t>
            </a:r>
          </a:p>
          <a:p>
            <a:pPr marL="457200" indent="-457200">
              <a:buFont typeface="Arial" panose="020B0604020202020204" pitchFamily="34" charset="0"/>
              <a:buChar char="•"/>
            </a:pPr>
            <a:r>
              <a:rPr lang="en-GB" dirty="0"/>
              <a:t>Webinars</a:t>
            </a:r>
          </a:p>
          <a:p>
            <a:pPr marL="457200" indent="-457200">
              <a:buFont typeface="Arial" panose="020B0604020202020204" pitchFamily="34" charset="0"/>
              <a:buChar char="•"/>
            </a:pPr>
            <a:r>
              <a:rPr lang="en-GB" dirty="0"/>
              <a:t>1-1 catch ups</a:t>
            </a:r>
          </a:p>
          <a:p>
            <a:pPr marL="457200" indent="-457200">
              <a:buFont typeface="Arial" panose="020B0604020202020204" pitchFamily="34" charset="0"/>
              <a:buChar char="•"/>
            </a:pPr>
            <a:r>
              <a:rPr lang="en-GB" dirty="0"/>
              <a:t>Continued engagement with Scope post-programme</a:t>
            </a:r>
          </a:p>
        </p:txBody>
      </p:sp>
      <p:pic>
        <p:nvPicPr>
          <p:cNvPr id="6" name="Picture 5" descr="A close up of a sign&#10;&#10;Description automatically generated">
            <a:extLst>
              <a:ext uri="{FF2B5EF4-FFF2-40B4-BE49-F238E27FC236}">
                <a16:creationId xmlns:a16="http://schemas.microsoft.com/office/drawing/2014/main" id="{758F0A3A-CF84-45A0-BC8F-D3BF982E8044}"/>
              </a:ext>
            </a:extLst>
          </p:cNvPr>
          <p:cNvPicPr>
            <a:picLocks noChangeAspect="1"/>
          </p:cNvPicPr>
          <p:nvPr/>
        </p:nvPicPr>
        <p:blipFill>
          <a:blip r:embed="rId2"/>
          <a:stretch>
            <a:fillRect/>
          </a:stretch>
        </p:blipFill>
        <p:spPr>
          <a:xfrm>
            <a:off x="6884079" y="1307009"/>
            <a:ext cx="4473305" cy="4473305"/>
          </a:xfrm>
          <a:prstGeom prst="rect">
            <a:avLst/>
          </a:prstGeom>
        </p:spPr>
      </p:pic>
      <p:pic>
        <p:nvPicPr>
          <p:cNvPr id="5" name="Content Placeholder 10">
            <a:extLst>
              <a:ext uri="{FF2B5EF4-FFF2-40B4-BE49-F238E27FC236}">
                <a16:creationId xmlns:a16="http://schemas.microsoft.com/office/drawing/2014/main" id="{EE1009CB-799B-4B24-8504-C0EE12E67412}"/>
              </a:ext>
            </a:extLst>
          </p:cNvPr>
          <p:cNvPicPr>
            <a:picLocks noChangeAspect="1"/>
          </p:cNvPicPr>
          <p:nvPr/>
        </p:nvPicPr>
        <p:blipFill>
          <a:blip r:embed="rId3"/>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827238062"/>
      </p:ext>
    </p:extLst>
  </p:cSld>
  <p:clrMapOvr>
    <a:masterClrMapping/>
  </p:clrMapOvr>
  <mc:AlternateContent xmlns:mc="http://schemas.openxmlformats.org/markup-compatibility/2006" xmlns:p14="http://schemas.microsoft.com/office/powerpoint/2010/main">
    <mc:Choice Requires="p14">
      <p:transition spd="med" p14:dur="700" advTm="111294">
        <p:fade/>
      </p:transition>
    </mc:Choice>
    <mc:Fallback xmlns="">
      <p:transition spd="med" advTm="111294">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41AA-9E07-4C18-B273-4F23DA808D42}"/>
              </a:ext>
            </a:extLst>
          </p:cNvPr>
          <p:cNvSpPr>
            <a:spLocks noGrp="1"/>
          </p:cNvSpPr>
          <p:nvPr>
            <p:ph type="title"/>
          </p:nvPr>
        </p:nvSpPr>
        <p:spPr>
          <a:xfrm>
            <a:off x="540000" y="363600"/>
            <a:ext cx="11124778" cy="609398"/>
          </a:xfrm>
        </p:spPr>
        <p:txBody>
          <a:bodyPr/>
          <a:lstStyle/>
          <a:p>
            <a:r>
              <a:rPr lang="en-GB" dirty="0"/>
              <a:t>Why Scope for Change?</a:t>
            </a:r>
          </a:p>
        </p:txBody>
      </p:sp>
      <p:sp>
        <p:nvSpPr>
          <p:cNvPr id="4" name="Content Placeholder 3">
            <a:extLst>
              <a:ext uri="{FF2B5EF4-FFF2-40B4-BE49-F238E27FC236}">
                <a16:creationId xmlns:a16="http://schemas.microsoft.com/office/drawing/2014/main" id="{10808FE3-496E-490B-B3A1-AF754283E320}"/>
              </a:ext>
            </a:extLst>
          </p:cNvPr>
          <p:cNvSpPr>
            <a:spLocks noGrp="1"/>
          </p:cNvSpPr>
          <p:nvPr>
            <p:ph idx="13"/>
          </p:nvPr>
        </p:nvSpPr>
        <p:spPr>
          <a:xfrm>
            <a:off x="540000" y="1732381"/>
            <a:ext cx="10515600" cy="3824124"/>
          </a:xfrm>
        </p:spPr>
        <p:txBody>
          <a:bodyPr/>
          <a:lstStyle/>
          <a:p>
            <a:pPr marL="457200" indent="-457200">
              <a:buFont typeface="Arial" panose="020B0604020202020204" pitchFamily="34" charset="0"/>
              <a:buChar char="•"/>
            </a:pPr>
            <a:r>
              <a:rPr lang="en-GB" dirty="0"/>
              <a:t>Supporting the next generation of disability activists</a:t>
            </a:r>
          </a:p>
          <a:p>
            <a:pPr marL="457200" indent="-457200">
              <a:buFont typeface="Arial" panose="020B0604020202020204" pitchFamily="34" charset="0"/>
              <a:buChar char="•"/>
            </a:pPr>
            <a:r>
              <a:rPr lang="en-GB" dirty="0"/>
              <a:t>Bringing disability into the new social change landscape – disability is often the ‘Cinderella’ of equality issues</a:t>
            </a:r>
          </a:p>
          <a:p>
            <a:pPr marL="457200" indent="-457200">
              <a:buFont typeface="Arial" panose="020B0604020202020204" pitchFamily="34" charset="0"/>
              <a:buChar char="•"/>
            </a:pPr>
            <a:r>
              <a:rPr lang="en-GB" dirty="0"/>
              <a:t>Making change where it’s needed and on issues which might go beyond our strategic focus</a:t>
            </a:r>
          </a:p>
          <a:p>
            <a:pPr marL="457200" indent="-457200">
              <a:buFont typeface="Arial" panose="020B0604020202020204" pitchFamily="34" charset="0"/>
              <a:buChar char="•"/>
            </a:pPr>
            <a:r>
              <a:rPr lang="en-GB" dirty="0"/>
              <a:t>Recognising that young disabled people’s experiences make them the experts on their campaigns</a:t>
            </a:r>
          </a:p>
        </p:txBody>
      </p:sp>
      <p:pic>
        <p:nvPicPr>
          <p:cNvPr id="5" name="Content Placeholder 10">
            <a:extLst>
              <a:ext uri="{FF2B5EF4-FFF2-40B4-BE49-F238E27FC236}">
                <a16:creationId xmlns:a16="http://schemas.microsoft.com/office/drawing/2014/main" id="{8534DE53-BE9A-4085-BE40-C5B789252F6B}"/>
              </a:ext>
            </a:extLst>
          </p:cNvPr>
          <p:cNvPicPr>
            <a:picLocks noChangeAspect="1"/>
          </p:cNvPicPr>
          <p:nvPr/>
        </p:nvPicPr>
        <p:blipFill>
          <a:blip r:embed="rId2"/>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3881946614"/>
      </p:ext>
    </p:extLst>
  </p:cSld>
  <p:clrMapOvr>
    <a:masterClrMapping/>
  </p:clrMapOvr>
  <mc:AlternateContent xmlns:mc="http://schemas.openxmlformats.org/markup-compatibility/2006" xmlns:p14="http://schemas.microsoft.com/office/powerpoint/2010/main">
    <mc:Choice Requires="p14">
      <p:transition spd="med" p14:dur="700" advTm="145005">
        <p:fade/>
      </p:transition>
    </mc:Choice>
    <mc:Fallback xmlns="">
      <p:transition spd="med" advTm="145005">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5AA8-6035-4434-A8FF-9807F07E7848}"/>
              </a:ext>
            </a:extLst>
          </p:cNvPr>
          <p:cNvSpPr>
            <a:spLocks noGrp="1"/>
          </p:cNvSpPr>
          <p:nvPr>
            <p:ph type="title"/>
          </p:nvPr>
        </p:nvSpPr>
        <p:spPr>
          <a:xfrm>
            <a:off x="540000" y="335464"/>
            <a:ext cx="11124778" cy="609398"/>
          </a:xfrm>
        </p:spPr>
        <p:txBody>
          <a:bodyPr/>
          <a:lstStyle/>
          <a:p>
            <a:r>
              <a:rPr lang="en-GB" dirty="0"/>
              <a:t>Guiding principles</a:t>
            </a:r>
          </a:p>
        </p:txBody>
      </p:sp>
      <p:sp>
        <p:nvSpPr>
          <p:cNvPr id="4" name="Content Placeholder 3">
            <a:extLst>
              <a:ext uri="{FF2B5EF4-FFF2-40B4-BE49-F238E27FC236}">
                <a16:creationId xmlns:a16="http://schemas.microsoft.com/office/drawing/2014/main" id="{65CA42FC-734A-45B4-9916-E035F6DDEA1D}"/>
              </a:ext>
            </a:extLst>
          </p:cNvPr>
          <p:cNvSpPr>
            <a:spLocks noGrp="1"/>
          </p:cNvSpPr>
          <p:nvPr>
            <p:ph idx="13"/>
          </p:nvPr>
        </p:nvSpPr>
        <p:spPr>
          <a:xfrm>
            <a:off x="527222" y="1616591"/>
            <a:ext cx="10515600" cy="4632037"/>
          </a:xfrm>
        </p:spPr>
        <p:txBody>
          <a:bodyPr/>
          <a:lstStyle/>
          <a:p>
            <a:pPr marL="457200" indent="-457200">
              <a:buFont typeface="Arial" panose="020B0604020202020204" pitchFamily="34" charset="0"/>
              <a:buChar char="•"/>
            </a:pPr>
            <a:r>
              <a:rPr lang="en-GB" dirty="0"/>
              <a:t>Accessibility and inclusivity</a:t>
            </a:r>
          </a:p>
          <a:p>
            <a:pPr marL="457200" indent="-457200">
              <a:buFont typeface="Arial" panose="020B0604020202020204" pitchFamily="34" charset="0"/>
              <a:buChar char="•"/>
            </a:pPr>
            <a:r>
              <a:rPr lang="en-GB" dirty="0"/>
              <a:t>Respect</a:t>
            </a:r>
          </a:p>
          <a:p>
            <a:pPr marL="457200" indent="-457200">
              <a:buFont typeface="Arial" panose="020B0604020202020204" pitchFamily="34" charset="0"/>
              <a:buChar char="•"/>
            </a:pPr>
            <a:r>
              <a:rPr lang="en-GB" dirty="0"/>
              <a:t>Encourage confidence</a:t>
            </a:r>
          </a:p>
          <a:p>
            <a:pPr marL="457200" indent="-457200">
              <a:buFont typeface="Arial" panose="020B0604020202020204" pitchFamily="34" charset="0"/>
              <a:buChar char="•"/>
            </a:pPr>
            <a:r>
              <a:rPr lang="en-GB" dirty="0"/>
              <a:t>Self-directed programme</a:t>
            </a:r>
          </a:p>
          <a:p>
            <a:pPr marL="457200" indent="-457200">
              <a:buFont typeface="Arial" panose="020B0604020202020204" pitchFamily="34" charset="0"/>
              <a:buChar char="•"/>
            </a:pPr>
            <a:r>
              <a:rPr lang="en-GB" dirty="0"/>
              <a:t>Validity of all contributions</a:t>
            </a:r>
          </a:p>
          <a:p>
            <a:pPr marL="457200" indent="-457200">
              <a:buFont typeface="Arial" panose="020B0604020202020204" pitchFamily="34" charset="0"/>
              <a:buChar char="•"/>
            </a:pPr>
            <a:r>
              <a:rPr lang="en-GB" dirty="0"/>
              <a:t>Constant feedback</a:t>
            </a:r>
          </a:p>
          <a:p>
            <a:pPr marL="457200" indent="-457200">
              <a:buFont typeface="Arial" panose="020B0604020202020204" pitchFamily="34" charset="0"/>
              <a:buChar char="•"/>
            </a:pPr>
            <a:r>
              <a:rPr lang="en-GB" dirty="0"/>
              <a:t>Maintaining focus on impact – both individual and strategic</a:t>
            </a:r>
          </a:p>
        </p:txBody>
      </p:sp>
      <p:pic>
        <p:nvPicPr>
          <p:cNvPr id="6" name="Picture 5" descr="A wooden table&#10;&#10;Description automatically generated">
            <a:extLst>
              <a:ext uri="{FF2B5EF4-FFF2-40B4-BE49-F238E27FC236}">
                <a16:creationId xmlns:a16="http://schemas.microsoft.com/office/drawing/2014/main" id="{9B42B5BF-E3C0-4924-8816-C86BA9D253D8}"/>
              </a:ext>
            </a:extLst>
          </p:cNvPr>
          <p:cNvPicPr>
            <a:picLocks noChangeAspect="1"/>
          </p:cNvPicPr>
          <p:nvPr/>
        </p:nvPicPr>
        <p:blipFill>
          <a:blip r:embed="rId2"/>
          <a:stretch>
            <a:fillRect/>
          </a:stretch>
        </p:blipFill>
        <p:spPr>
          <a:xfrm>
            <a:off x="6220753" y="1616591"/>
            <a:ext cx="5336926" cy="4013200"/>
          </a:xfrm>
          <a:prstGeom prst="rect">
            <a:avLst/>
          </a:prstGeom>
        </p:spPr>
      </p:pic>
      <p:pic>
        <p:nvPicPr>
          <p:cNvPr id="5" name="Content Placeholder 10">
            <a:extLst>
              <a:ext uri="{FF2B5EF4-FFF2-40B4-BE49-F238E27FC236}">
                <a16:creationId xmlns:a16="http://schemas.microsoft.com/office/drawing/2014/main" id="{12F0668C-BBCA-415F-8A77-026C9595A196}"/>
              </a:ext>
            </a:extLst>
          </p:cNvPr>
          <p:cNvPicPr>
            <a:picLocks noChangeAspect="1"/>
          </p:cNvPicPr>
          <p:nvPr/>
        </p:nvPicPr>
        <p:blipFill>
          <a:blip r:embed="rId3"/>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621600110"/>
      </p:ext>
    </p:extLst>
  </p:cSld>
  <p:clrMapOvr>
    <a:masterClrMapping/>
  </p:clrMapOvr>
  <mc:AlternateContent xmlns:mc="http://schemas.openxmlformats.org/markup-compatibility/2006" xmlns:p14="http://schemas.microsoft.com/office/powerpoint/2010/main">
    <mc:Choice Requires="p14">
      <p:transition spd="med" p14:dur="700" advTm="14272">
        <p:fade/>
      </p:transition>
    </mc:Choice>
    <mc:Fallback xmlns="">
      <p:transition spd="med" advTm="1427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B310-3921-4D1F-B84F-1D3FDA040717}"/>
              </a:ext>
            </a:extLst>
          </p:cNvPr>
          <p:cNvSpPr>
            <a:spLocks noGrp="1"/>
          </p:cNvSpPr>
          <p:nvPr>
            <p:ph type="title"/>
          </p:nvPr>
        </p:nvSpPr>
        <p:spPr/>
        <p:txBody>
          <a:bodyPr/>
          <a:lstStyle/>
          <a:p>
            <a:r>
              <a:rPr lang="en-GB" dirty="0"/>
              <a:t>Recruitment</a:t>
            </a:r>
          </a:p>
        </p:txBody>
      </p:sp>
      <p:sp>
        <p:nvSpPr>
          <p:cNvPr id="4" name="Content Placeholder 3">
            <a:extLst>
              <a:ext uri="{FF2B5EF4-FFF2-40B4-BE49-F238E27FC236}">
                <a16:creationId xmlns:a16="http://schemas.microsoft.com/office/drawing/2014/main" id="{70C87CA4-AE66-4D7B-A04D-D3E35CF472DD}"/>
              </a:ext>
            </a:extLst>
          </p:cNvPr>
          <p:cNvSpPr>
            <a:spLocks noGrp="1"/>
          </p:cNvSpPr>
          <p:nvPr>
            <p:ph idx="13"/>
          </p:nvPr>
        </p:nvSpPr>
        <p:spPr>
          <a:xfrm>
            <a:off x="540000" y="1947620"/>
            <a:ext cx="10515600" cy="3393237"/>
          </a:xfrm>
        </p:spPr>
        <p:txBody>
          <a:bodyPr/>
          <a:lstStyle/>
          <a:p>
            <a:r>
              <a:rPr lang="en-GB" dirty="0"/>
              <a:t>Three questions:</a:t>
            </a:r>
          </a:p>
          <a:p>
            <a:pPr marL="514350" indent="-514350">
              <a:buFont typeface="+mj-lt"/>
              <a:buAutoNum type="arabicPeriod"/>
            </a:pPr>
            <a:r>
              <a:rPr lang="en-US" dirty="0"/>
              <a:t>Why you are applying for the Scope for Change </a:t>
            </a:r>
            <a:r>
              <a:rPr lang="en-US" dirty="0" err="1"/>
              <a:t>programme</a:t>
            </a:r>
            <a:r>
              <a:rPr lang="en-US" dirty="0"/>
              <a:t>?</a:t>
            </a:r>
          </a:p>
          <a:p>
            <a:pPr marL="514350" indent="-514350">
              <a:buFont typeface="+mj-lt"/>
              <a:buAutoNum type="arabicPeriod"/>
            </a:pPr>
            <a:r>
              <a:rPr lang="en-US" dirty="0"/>
              <a:t>Tell us about a time you have acted to change something, or an issue you'd like to take action on</a:t>
            </a:r>
          </a:p>
          <a:p>
            <a:pPr marL="514350" indent="-514350">
              <a:buFont typeface="+mj-lt"/>
              <a:buAutoNum type="arabicPeriod"/>
            </a:pPr>
            <a:r>
              <a:rPr lang="en-US" dirty="0"/>
              <a:t>Tell us about campaigns that have influenced or impressed you</a:t>
            </a:r>
          </a:p>
        </p:txBody>
      </p:sp>
      <p:pic>
        <p:nvPicPr>
          <p:cNvPr id="7" name="Content Placeholder 10">
            <a:extLst>
              <a:ext uri="{FF2B5EF4-FFF2-40B4-BE49-F238E27FC236}">
                <a16:creationId xmlns:a16="http://schemas.microsoft.com/office/drawing/2014/main" id="{212ACC45-B833-4069-9658-2E5E0F6D36A0}"/>
              </a:ext>
            </a:extLst>
          </p:cNvPr>
          <p:cNvPicPr>
            <a:picLocks noChangeAspect="1"/>
          </p:cNvPicPr>
          <p:nvPr/>
        </p:nvPicPr>
        <p:blipFill>
          <a:blip r:embed="rId3"/>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3794441202"/>
      </p:ext>
    </p:extLst>
  </p:cSld>
  <p:clrMapOvr>
    <a:masterClrMapping/>
  </p:clrMapOvr>
  <mc:AlternateContent xmlns:mc="http://schemas.openxmlformats.org/markup-compatibility/2006" xmlns:p14="http://schemas.microsoft.com/office/powerpoint/2010/main">
    <mc:Choice Requires="p14">
      <p:transition spd="med" p14:dur="700" advTm="165152">
        <p:fade/>
      </p:transition>
    </mc:Choice>
    <mc:Fallback xmlns="">
      <p:transition spd="med" advTm="16515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4A47-DA74-4B62-BA6C-2A57D5BB4B2A}"/>
              </a:ext>
            </a:extLst>
          </p:cNvPr>
          <p:cNvSpPr>
            <a:spLocks noGrp="1"/>
          </p:cNvSpPr>
          <p:nvPr>
            <p:ph type="title"/>
          </p:nvPr>
        </p:nvSpPr>
        <p:spPr/>
        <p:txBody>
          <a:bodyPr/>
          <a:lstStyle/>
          <a:p>
            <a:r>
              <a:rPr lang="en-GB" dirty="0"/>
              <a:t>Training offered in 2018/19</a:t>
            </a:r>
          </a:p>
        </p:txBody>
      </p:sp>
      <p:grpSp>
        <p:nvGrpSpPr>
          <p:cNvPr id="9" name="Group 8">
            <a:extLst>
              <a:ext uri="{FF2B5EF4-FFF2-40B4-BE49-F238E27FC236}">
                <a16:creationId xmlns:a16="http://schemas.microsoft.com/office/drawing/2014/main" id="{734617CC-3AC6-43A4-9F68-2138805EAD56}"/>
              </a:ext>
            </a:extLst>
          </p:cNvPr>
          <p:cNvGrpSpPr/>
          <p:nvPr/>
        </p:nvGrpSpPr>
        <p:grpSpPr>
          <a:xfrm>
            <a:off x="1183298" y="1655570"/>
            <a:ext cx="2196360" cy="2196360"/>
            <a:chOff x="3742073" y="-370678"/>
            <a:chExt cx="2196360" cy="2196360"/>
          </a:xfrm>
        </p:grpSpPr>
        <p:sp>
          <p:nvSpPr>
            <p:cNvPr id="10" name="Oval 9">
              <a:extLst>
                <a:ext uri="{FF2B5EF4-FFF2-40B4-BE49-F238E27FC236}">
                  <a16:creationId xmlns:a16="http://schemas.microsoft.com/office/drawing/2014/main" id="{60C3DC4D-634E-430D-A28A-B3E676123E93}"/>
                </a:ext>
              </a:extLst>
            </p:cNvPr>
            <p:cNvSpPr/>
            <p:nvPr/>
          </p:nvSpPr>
          <p:spPr>
            <a:xfrm>
              <a:off x="3742073" y="-370678"/>
              <a:ext cx="2196360" cy="2196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D189ABD6-30FE-4B4D-8D24-9CE49AC5C8EB}"/>
                </a:ext>
              </a:extLst>
            </p:cNvPr>
            <p:cNvSpPr txBox="1"/>
            <p:nvPr/>
          </p:nvSpPr>
          <p:spPr>
            <a:xfrm>
              <a:off x="4063722" y="-49029"/>
              <a:ext cx="1553062" cy="1553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Hargreaves" panose="00000600000000000000" pitchFamily="2" charset="0"/>
                </a:rPr>
                <a:t>Campaign strategy</a:t>
              </a:r>
            </a:p>
          </p:txBody>
        </p:sp>
      </p:grpSp>
      <p:grpSp>
        <p:nvGrpSpPr>
          <p:cNvPr id="12" name="Group 11">
            <a:extLst>
              <a:ext uri="{FF2B5EF4-FFF2-40B4-BE49-F238E27FC236}">
                <a16:creationId xmlns:a16="http://schemas.microsoft.com/office/drawing/2014/main" id="{27053A0C-3A04-4E47-9AF6-0991919B2FB7}"/>
              </a:ext>
            </a:extLst>
          </p:cNvPr>
          <p:cNvGrpSpPr/>
          <p:nvPr/>
        </p:nvGrpSpPr>
        <p:grpSpPr>
          <a:xfrm>
            <a:off x="3701307" y="1655208"/>
            <a:ext cx="2196360" cy="2196360"/>
            <a:chOff x="3742073" y="-370678"/>
            <a:chExt cx="2196360" cy="2196360"/>
          </a:xfrm>
        </p:grpSpPr>
        <p:sp>
          <p:nvSpPr>
            <p:cNvPr id="13" name="Oval 12">
              <a:extLst>
                <a:ext uri="{FF2B5EF4-FFF2-40B4-BE49-F238E27FC236}">
                  <a16:creationId xmlns:a16="http://schemas.microsoft.com/office/drawing/2014/main" id="{30B6FCF0-B14B-4E3E-B559-621740EDD39D}"/>
                </a:ext>
              </a:extLst>
            </p:cNvPr>
            <p:cNvSpPr/>
            <p:nvPr/>
          </p:nvSpPr>
          <p:spPr>
            <a:xfrm>
              <a:off x="3742073" y="-370678"/>
              <a:ext cx="2196360" cy="2196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202DCAE7-A356-4D95-BBAE-E2F8CC834AA6}"/>
                </a:ext>
              </a:extLst>
            </p:cNvPr>
            <p:cNvSpPr txBox="1"/>
            <p:nvPr/>
          </p:nvSpPr>
          <p:spPr>
            <a:xfrm>
              <a:off x="4063722" y="-49029"/>
              <a:ext cx="1553062" cy="1553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Hargreaves" panose="00000600000000000000" pitchFamily="2" charset="0"/>
                </a:rPr>
                <a:t>Social media and digital campaigning</a:t>
              </a:r>
            </a:p>
          </p:txBody>
        </p:sp>
      </p:grpSp>
      <p:grpSp>
        <p:nvGrpSpPr>
          <p:cNvPr id="15" name="Group 14">
            <a:extLst>
              <a:ext uri="{FF2B5EF4-FFF2-40B4-BE49-F238E27FC236}">
                <a16:creationId xmlns:a16="http://schemas.microsoft.com/office/drawing/2014/main" id="{C08E852D-42FF-4E3A-9153-6D19FB9ADD04}"/>
              </a:ext>
            </a:extLst>
          </p:cNvPr>
          <p:cNvGrpSpPr/>
          <p:nvPr/>
        </p:nvGrpSpPr>
        <p:grpSpPr>
          <a:xfrm>
            <a:off x="6219316" y="1655570"/>
            <a:ext cx="2196360" cy="2196360"/>
            <a:chOff x="3742073" y="-370678"/>
            <a:chExt cx="2196360" cy="2196360"/>
          </a:xfrm>
        </p:grpSpPr>
        <p:sp>
          <p:nvSpPr>
            <p:cNvPr id="16" name="Oval 15">
              <a:extLst>
                <a:ext uri="{FF2B5EF4-FFF2-40B4-BE49-F238E27FC236}">
                  <a16:creationId xmlns:a16="http://schemas.microsoft.com/office/drawing/2014/main" id="{6D58CE92-A9BF-45DD-A1A0-EC242748B810}"/>
                </a:ext>
              </a:extLst>
            </p:cNvPr>
            <p:cNvSpPr/>
            <p:nvPr/>
          </p:nvSpPr>
          <p:spPr>
            <a:xfrm>
              <a:off x="3742073" y="-370678"/>
              <a:ext cx="2196360" cy="2196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Oval 4">
              <a:extLst>
                <a:ext uri="{FF2B5EF4-FFF2-40B4-BE49-F238E27FC236}">
                  <a16:creationId xmlns:a16="http://schemas.microsoft.com/office/drawing/2014/main" id="{A39E398A-4499-4898-923C-D35B27DFDE6A}"/>
                </a:ext>
              </a:extLst>
            </p:cNvPr>
            <p:cNvSpPr txBox="1"/>
            <p:nvPr/>
          </p:nvSpPr>
          <p:spPr>
            <a:xfrm>
              <a:off x="4063722" y="-49029"/>
              <a:ext cx="1553062" cy="1553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Hargreaves" panose="00000600000000000000" pitchFamily="2" charset="0"/>
                </a:rPr>
                <a:t>Storytelling and video</a:t>
              </a:r>
            </a:p>
          </p:txBody>
        </p:sp>
      </p:grpSp>
      <p:grpSp>
        <p:nvGrpSpPr>
          <p:cNvPr id="18" name="Group 17">
            <a:extLst>
              <a:ext uri="{FF2B5EF4-FFF2-40B4-BE49-F238E27FC236}">
                <a16:creationId xmlns:a16="http://schemas.microsoft.com/office/drawing/2014/main" id="{0D0B6C40-B47E-43BE-BC81-BCD94B701BA7}"/>
              </a:ext>
            </a:extLst>
          </p:cNvPr>
          <p:cNvGrpSpPr/>
          <p:nvPr/>
        </p:nvGrpSpPr>
        <p:grpSpPr>
          <a:xfrm>
            <a:off x="8737325" y="1655570"/>
            <a:ext cx="2196360" cy="2196360"/>
            <a:chOff x="3742073" y="-370678"/>
            <a:chExt cx="2196360" cy="2196360"/>
          </a:xfrm>
        </p:grpSpPr>
        <p:sp>
          <p:nvSpPr>
            <p:cNvPr id="19" name="Oval 18">
              <a:extLst>
                <a:ext uri="{FF2B5EF4-FFF2-40B4-BE49-F238E27FC236}">
                  <a16:creationId xmlns:a16="http://schemas.microsoft.com/office/drawing/2014/main" id="{7211A90F-C516-4F75-9131-A5CD9CA68716}"/>
                </a:ext>
              </a:extLst>
            </p:cNvPr>
            <p:cNvSpPr/>
            <p:nvPr/>
          </p:nvSpPr>
          <p:spPr>
            <a:xfrm>
              <a:off x="3742073" y="-370678"/>
              <a:ext cx="2196360" cy="219636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Oval 4">
              <a:extLst>
                <a:ext uri="{FF2B5EF4-FFF2-40B4-BE49-F238E27FC236}">
                  <a16:creationId xmlns:a16="http://schemas.microsoft.com/office/drawing/2014/main" id="{59B7C780-3C6E-457F-A8C8-D99610208814}"/>
                </a:ext>
              </a:extLst>
            </p:cNvPr>
            <p:cNvSpPr txBox="1"/>
            <p:nvPr/>
          </p:nvSpPr>
          <p:spPr>
            <a:xfrm>
              <a:off x="4063722" y="-49029"/>
              <a:ext cx="1553062" cy="1553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dirty="0">
                  <a:solidFill>
                    <a:schemeClr val="tx1"/>
                  </a:solidFill>
                  <a:latin typeface="Hargreaves" panose="00000600000000000000" pitchFamily="2" charset="0"/>
                </a:rPr>
                <a:t>Influencing techniques</a:t>
              </a:r>
              <a:endParaRPr lang="en-GB" sz="1400" kern="1200" dirty="0">
                <a:solidFill>
                  <a:schemeClr val="tx1"/>
                </a:solidFill>
                <a:latin typeface="Hargreaves" panose="00000600000000000000" pitchFamily="2" charset="0"/>
              </a:endParaRPr>
            </a:p>
          </p:txBody>
        </p:sp>
      </p:grpSp>
      <p:grpSp>
        <p:nvGrpSpPr>
          <p:cNvPr id="21" name="Group 20">
            <a:extLst>
              <a:ext uri="{FF2B5EF4-FFF2-40B4-BE49-F238E27FC236}">
                <a16:creationId xmlns:a16="http://schemas.microsoft.com/office/drawing/2014/main" id="{9ABC02E9-CA59-4000-8D87-9EDF13C0E565}"/>
              </a:ext>
            </a:extLst>
          </p:cNvPr>
          <p:cNvGrpSpPr/>
          <p:nvPr/>
        </p:nvGrpSpPr>
        <p:grpSpPr>
          <a:xfrm>
            <a:off x="1183298" y="4187647"/>
            <a:ext cx="2196360" cy="2196360"/>
            <a:chOff x="3742073" y="-370678"/>
            <a:chExt cx="2196360" cy="2196360"/>
          </a:xfrm>
          <a:solidFill>
            <a:srgbClr val="FED636"/>
          </a:solidFill>
        </p:grpSpPr>
        <p:sp>
          <p:nvSpPr>
            <p:cNvPr id="22" name="Oval 21">
              <a:extLst>
                <a:ext uri="{FF2B5EF4-FFF2-40B4-BE49-F238E27FC236}">
                  <a16:creationId xmlns:a16="http://schemas.microsoft.com/office/drawing/2014/main" id="{8D88C017-46F8-47A2-88F8-C0B706582346}"/>
                </a:ext>
              </a:extLst>
            </p:cNvPr>
            <p:cNvSpPr/>
            <p:nvPr/>
          </p:nvSpPr>
          <p:spPr>
            <a:xfrm>
              <a:off x="3742073" y="-370678"/>
              <a:ext cx="2196360" cy="219636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Oval 4">
              <a:extLst>
                <a:ext uri="{FF2B5EF4-FFF2-40B4-BE49-F238E27FC236}">
                  <a16:creationId xmlns:a16="http://schemas.microsoft.com/office/drawing/2014/main" id="{6B6331CE-4359-41EC-BD6C-615460919192}"/>
                </a:ext>
              </a:extLst>
            </p:cNvPr>
            <p:cNvSpPr txBox="1"/>
            <p:nvPr/>
          </p:nvSpPr>
          <p:spPr>
            <a:xfrm>
              <a:off x="4063722" y="-49029"/>
              <a:ext cx="1553062" cy="15530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dirty="0">
                  <a:solidFill>
                    <a:schemeClr val="tx1"/>
                  </a:solidFill>
                  <a:latin typeface="Hargreaves" panose="00000600000000000000" pitchFamily="2" charset="0"/>
                </a:rPr>
                <a:t>S</a:t>
              </a:r>
              <a:r>
                <a:rPr lang="en-GB" sz="1400" b="1" kern="1200" dirty="0">
                  <a:solidFill>
                    <a:schemeClr val="tx1"/>
                  </a:solidFill>
                  <a:latin typeface="Hargreaves" panose="00000600000000000000" pitchFamily="2" charset="0"/>
                </a:rPr>
                <a:t>peakers</a:t>
              </a:r>
            </a:p>
            <a:p>
              <a:pPr marL="0" lvl="0" indent="0" algn="ctr" defTabSz="622300">
                <a:lnSpc>
                  <a:spcPct val="90000"/>
                </a:lnSpc>
                <a:spcBef>
                  <a:spcPct val="0"/>
                </a:spcBef>
                <a:spcAft>
                  <a:spcPct val="35000"/>
                </a:spcAft>
                <a:buNone/>
              </a:pPr>
              <a:r>
                <a:rPr lang="en-GB" sz="1400" dirty="0">
                  <a:solidFill>
                    <a:schemeClr val="tx1"/>
                  </a:solidFill>
                  <a:latin typeface="Hargreaves" panose="00000600000000000000" pitchFamily="2" charset="0"/>
                </a:rPr>
                <a:t>Bal Deol</a:t>
              </a:r>
            </a:p>
            <a:p>
              <a:pPr marL="0" lvl="0" indent="0" algn="ctr" defTabSz="622300">
                <a:lnSpc>
                  <a:spcPct val="90000"/>
                </a:lnSpc>
                <a:spcBef>
                  <a:spcPct val="0"/>
                </a:spcBef>
                <a:spcAft>
                  <a:spcPct val="35000"/>
                </a:spcAft>
                <a:buNone/>
              </a:pPr>
              <a:r>
                <a:rPr lang="en-GB" sz="1400" kern="1200" dirty="0">
                  <a:solidFill>
                    <a:schemeClr val="tx1"/>
                  </a:solidFill>
                  <a:latin typeface="Hargreaves" panose="00000600000000000000" pitchFamily="2" charset="0"/>
                </a:rPr>
                <a:t>Robin </a:t>
              </a:r>
              <a:r>
                <a:rPr lang="en-GB" sz="1400" kern="1200" dirty="0" err="1">
                  <a:solidFill>
                    <a:schemeClr val="tx1"/>
                  </a:solidFill>
                  <a:latin typeface="Hargreaves" panose="00000600000000000000" pitchFamily="2" charset="0"/>
                </a:rPr>
                <a:t>Hindle</a:t>
              </a:r>
              <a:r>
                <a:rPr lang="en-GB" sz="1400" kern="1200" dirty="0">
                  <a:solidFill>
                    <a:schemeClr val="tx1"/>
                  </a:solidFill>
                  <a:latin typeface="Hargreaves" panose="00000600000000000000" pitchFamily="2" charset="0"/>
                </a:rPr>
                <a:t> Fischer</a:t>
              </a:r>
            </a:p>
            <a:p>
              <a:pPr marL="0" lvl="0" indent="0" algn="ctr" defTabSz="622300">
                <a:lnSpc>
                  <a:spcPct val="90000"/>
                </a:lnSpc>
                <a:spcBef>
                  <a:spcPct val="0"/>
                </a:spcBef>
                <a:spcAft>
                  <a:spcPct val="35000"/>
                </a:spcAft>
                <a:buNone/>
              </a:pPr>
              <a:r>
                <a:rPr lang="en-GB" sz="1400" dirty="0">
                  <a:solidFill>
                    <a:schemeClr val="tx1"/>
                  </a:solidFill>
                  <a:latin typeface="Hargreaves" panose="00000600000000000000" pitchFamily="2" charset="0"/>
                </a:rPr>
                <a:t>Esther Foreman</a:t>
              </a:r>
            </a:p>
            <a:p>
              <a:pPr marL="0" lvl="0" indent="0" algn="ctr" defTabSz="622300">
                <a:lnSpc>
                  <a:spcPct val="90000"/>
                </a:lnSpc>
                <a:spcBef>
                  <a:spcPct val="0"/>
                </a:spcBef>
                <a:spcAft>
                  <a:spcPct val="35000"/>
                </a:spcAft>
                <a:buNone/>
              </a:pPr>
              <a:r>
                <a:rPr lang="en-GB" sz="1400" kern="1200" dirty="0">
                  <a:solidFill>
                    <a:schemeClr val="tx1"/>
                  </a:solidFill>
                  <a:latin typeface="Hargreaves" panose="00000600000000000000" pitchFamily="2" charset="0"/>
                </a:rPr>
                <a:t>Samantha </a:t>
              </a:r>
              <a:r>
                <a:rPr lang="en-GB" sz="1400" kern="1200" dirty="0" err="1">
                  <a:solidFill>
                    <a:schemeClr val="tx1"/>
                  </a:solidFill>
                  <a:latin typeface="Hargreaves" panose="00000600000000000000" pitchFamily="2" charset="0"/>
                </a:rPr>
                <a:t>Renke</a:t>
              </a:r>
              <a:endParaRPr lang="en-GB" sz="1400" kern="1200" dirty="0">
                <a:solidFill>
                  <a:schemeClr val="tx1"/>
                </a:solidFill>
                <a:latin typeface="Hargreaves" panose="00000600000000000000" pitchFamily="2" charset="0"/>
              </a:endParaRPr>
            </a:p>
            <a:p>
              <a:pPr marL="0" lvl="0" indent="0" algn="ctr" defTabSz="622300">
                <a:lnSpc>
                  <a:spcPct val="90000"/>
                </a:lnSpc>
                <a:spcBef>
                  <a:spcPct val="0"/>
                </a:spcBef>
                <a:spcAft>
                  <a:spcPct val="35000"/>
                </a:spcAft>
                <a:buNone/>
              </a:pPr>
              <a:r>
                <a:rPr lang="en-GB" sz="1400" dirty="0">
                  <a:solidFill>
                    <a:schemeClr val="tx1"/>
                  </a:solidFill>
                  <a:latin typeface="Hargreaves" panose="00000600000000000000" pitchFamily="2" charset="0"/>
                </a:rPr>
                <a:t>Stephen Timms MP</a:t>
              </a:r>
              <a:endParaRPr lang="en-GB" sz="1400" kern="1200" dirty="0">
                <a:solidFill>
                  <a:schemeClr val="tx1"/>
                </a:solidFill>
                <a:latin typeface="Hargreaves" panose="00000600000000000000" pitchFamily="2" charset="0"/>
              </a:endParaRPr>
            </a:p>
          </p:txBody>
        </p:sp>
      </p:grpSp>
      <p:grpSp>
        <p:nvGrpSpPr>
          <p:cNvPr id="24" name="Group 23">
            <a:extLst>
              <a:ext uri="{FF2B5EF4-FFF2-40B4-BE49-F238E27FC236}">
                <a16:creationId xmlns:a16="http://schemas.microsoft.com/office/drawing/2014/main" id="{955A64F8-A968-4EF7-B871-57688B281904}"/>
              </a:ext>
            </a:extLst>
          </p:cNvPr>
          <p:cNvGrpSpPr/>
          <p:nvPr/>
        </p:nvGrpSpPr>
        <p:grpSpPr>
          <a:xfrm>
            <a:off x="3701307" y="4101995"/>
            <a:ext cx="2196360" cy="2196360"/>
            <a:chOff x="3742073" y="-370678"/>
            <a:chExt cx="2196360" cy="2196360"/>
          </a:xfrm>
          <a:solidFill>
            <a:schemeClr val="accent3"/>
          </a:solidFill>
        </p:grpSpPr>
        <p:sp>
          <p:nvSpPr>
            <p:cNvPr id="25" name="Oval 24">
              <a:extLst>
                <a:ext uri="{FF2B5EF4-FFF2-40B4-BE49-F238E27FC236}">
                  <a16:creationId xmlns:a16="http://schemas.microsoft.com/office/drawing/2014/main" id="{9EFBDC26-FA86-425D-A5C6-1440D180707C}"/>
                </a:ext>
              </a:extLst>
            </p:cNvPr>
            <p:cNvSpPr/>
            <p:nvPr/>
          </p:nvSpPr>
          <p:spPr>
            <a:xfrm>
              <a:off x="3742073" y="-370678"/>
              <a:ext cx="2196360" cy="219636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Oval 4">
              <a:extLst>
                <a:ext uri="{FF2B5EF4-FFF2-40B4-BE49-F238E27FC236}">
                  <a16:creationId xmlns:a16="http://schemas.microsoft.com/office/drawing/2014/main" id="{723EC134-25CB-44F7-9DBC-502F6F47BE3C}"/>
                </a:ext>
              </a:extLst>
            </p:cNvPr>
            <p:cNvSpPr txBox="1"/>
            <p:nvPr/>
          </p:nvSpPr>
          <p:spPr>
            <a:xfrm>
              <a:off x="4063722" y="-49029"/>
              <a:ext cx="1553062" cy="15530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Hargreaves" panose="00000600000000000000" pitchFamily="2" charset="0"/>
                </a:rPr>
                <a:t>Introduction to Parliament</a:t>
              </a:r>
            </a:p>
          </p:txBody>
        </p:sp>
      </p:grpSp>
      <p:grpSp>
        <p:nvGrpSpPr>
          <p:cNvPr id="27" name="Group 26">
            <a:extLst>
              <a:ext uri="{FF2B5EF4-FFF2-40B4-BE49-F238E27FC236}">
                <a16:creationId xmlns:a16="http://schemas.microsoft.com/office/drawing/2014/main" id="{94994C9A-CF40-443F-9CFC-78631D108093}"/>
              </a:ext>
            </a:extLst>
          </p:cNvPr>
          <p:cNvGrpSpPr/>
          <p:nvPr/>
        </p:nvGrpSpPr>
        <p:grpSpPr>
          <a:xfrm>
            <a:off x="6294335" y="4101995"/>
            <a:ext cx="2196360" cy="2196360"/>
            <a:chOff x="3742073" y="-370678"/>
            <a:chExt cx="2196360" cy="2196360"/>
          </a:xfrm>
          <a:solidFill>
            <a:srgbClr val="59029F"/>
          </a:solidFill>
        </p:grpSpPr>
        <p:sp>
          <p:nvSpPr>
            <p:cNvPr id="28" name="Oval 27">
              <a:extLst>
                <a:ext uri="{FF2B5EF4-FFF2-40B4-BE49-F238E27FC236}">
                  <a16:creationId xmlns:a16="http://schemas.microsoft.com/office/drawing/2014/main" id="{2A21EB2F-587E-4CCF-8E89-F9D228314E60}"/>
                </a:ext>
              </a:extLst>
            </p:cNvPr>
            <p:cNvSpPr/>
            <p:nvPr/>
          </p:nvSpPr>
          <p:spPr>
            <a:xfrm>
              <a:off x="3742073" y="-370678"/>
              <a:ext cx="2196360" cy="219636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Oval 4">
              <a:extLst>
                <a:ext uri="{FF2B5EF4-FFF2-40B4-BE49-F238E27FC236}">
                  <a16:creationId xmlns:a16="http://schemas.microsoft.com/office/drawing/2014/main" id="{C4B89BD2-3AE9-416E-AA31-B9FAA4E71A93}"/>
                </a:ext>
              </a:extLst>
            </p:cNvPr>
            <p:cNvSpPr txBox="1"/>
            <p:nvPr/>
          </p:nvSpPr>
          <p:spPr>
            <a:xfrm>
              <a:off x="4063722" y="-49029"/>
              <a:ext cx="1553062" cy="15530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6F3FA"/>
                  </a:solidFill>
                  <a:latin typeface="Hargreaves" panose="00000600000000000000" pitchFamily="2" charset="0"/>
                </a:rPr>
                <a:t>Media training</a:t>
              </a:r>
            </a:p>
          </p:txBody>
        </p:sp>
      </p:grpSp>
      <p:grpSp>
        <p:nvGrpSpPr>
          <p:cNvPr id="30" name="Group 29">
            <a:extLst>
              <a:ext uri="{FF2B5EF4-FFF2-40B4-BE49-F238E27FC236}">
                <a16:creationId xmlns:a16="http://schemas.microsoft.com/office/drawing/2014/main" id="{013C087C-19A7-47EE-838B-6F0E827290D5}"/>
              </a:ext>
            </a:extLst>
          </p:cNvPr>
          <p:cNvGrpSpPr/>
          <p:nvPr/>
        </p:nvGrpSpPr>
        <p:grpSpPr>
          <a:xfrm>
            <a:off x="8812344" y="4101995"/>
            <a:ext cx="2196360" cy="2196360"/>
            <a:chOff x="3742073" y="-370678"/>
            <a:chExt cx="2196360" cy="2196360"/>
          </a:xfrm>
          <a:solidFill>
            <a:srgbClr val="59029F"/>
          </a:solidFill>
        </p:grpSpPr>
        <p:sp>
          <p:nvSpPr>
            <p:cNvPr id="31" name="Oval 30">
              <a:extLst>
                <a:ext uri="{FF2B5EF4-FFF2-40B4-BE49-F238E27FC236}">
                  <a16:creationId xmlns:a16="http://schemas.microsoft.com/office/drawing/2014/main" id="{9858BC3A-682A-435B-94E0-B87F78AECB7A}"/>
                </a:ext>
              </a:extLst>
            </p:cNvPr>
            <p:cNvSpPr/>
            <p:nvPr/>
          </p:nvSpPr>
          <p:spPr>
            <a:xfrm>
              <a:off x="3742073" y="-370678"/>
              <a:ext cx="2196360" cy="219636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905BBD1A-A1DD-4ADE-A81E-F074F9DC7C95}"/>
                </a:ext>
              </a:extLst>
            </p:cNvPr>
            <p:cNvSpPr txBox="1"/>
            <p:nvPr/>
          </p:nvSpPr>
          <p:spPr>
            <a:xfrm>
              <a:off x="4063722" y="-49029"/>
              <a:ext cx="1553062" cy="15530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dirty="0">
                  <a:solidFill>
                    <a:srgbClr val="F6F3FA"/>
                  </a:solidFill>
                  <a:latin typeface="Hargreaves" panose="00000600000000000000" pitchFamily="2" charset="0"/>
                </a:rPr>
                <a:t>Blogging</a:t>
              </a:r>
              <a:endParaRPr lang="en-GB" sz="1400" kern="1200" dirty="0">
                <a:solidFill>
                  <a:srgbClr val="F6F3FA"/>
                </a:solidFill>
                <a:latin typeface="Hargreaves" panose="00000600000000000000" pitchFamily="2" charset="0"/>
              </a:endParaRPr>
            </a:p>
          </p:txBody>
        </p:sp>
      </p:grpSp>
      <p:pic>
        <p:nvPicPr>
          <p:cNvPr id="33" name="Content Placeholder 10">
            <a:extLst>
              <a:ext uri="{FF2B5EF4-FFF2-40B4-BE49-F238E27FC236}">
                <a16:creationId xmlns:a16="http://schemas.microsoft.com/office/drawing/2014/main" id="{22507583-3CE4-4A40-9713-39E1F6C518D2}"/>
              </a:ext>
            </a:extLst>
          </p:cNvPr>
          <p:cNvPicPr>
            <a:picLocks noChangeAspect="1"/>
          </p:cNvPicPr>
          <p:nvPr/>
        </p:nvPicPr>
        <p:blipFill>
          <a:blip r:embed="rId2"/>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2363595084"/>
      </p:ext>
    </p:extLst>
  </p:cSld>
  <p:clrMapOvr>
    <a:masterClrMapping/>
  </p:clrMapOvr>
  <mc:AlternateContent xmlns:mc="http://schemas.openxmlformats.org/markup-compatibility/2006" xmlns:p14="http://schemas.microsoft.com/office/powerpoint/2010/main">
    <mc:Choice Requires="p14">
      <p:transition spd="med" p14:dur="700" advTm="141770">
        <p:fade/>
      </p:transition>
    </mc:Choice>
    <mc:Fallback xmlns="">
      <p:transition spd="med" advTm="14177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59F0-DBCC-5744-BC97-7073B2F2DEDC}"/>
              </a:ext>
            </a:extLst>
          </p:cNvPr>
          <p:cNvSpPr>
            <a:spLocks noGrp="1"/>
          </p:cNvSpPr>
          <p:nvPr>
            <p:ph type="title"/>
          </p:nvPr>
        </p:nvSpPr>
        <p:spPr>
          <a:xfrm>
            <a:off x="540000" y="298285"/>
            <a:ext cx="11124778" cy="609398"/>
          </a:xfrm>
        </p:spPr>
        <p:txBody>
          <a:bodyPr/>
          <a:lstStyle/>
          <a:p>
            <a:r>
              <a:rPr lang="en-US" dirty="0"/>
              <a:t>Session structure</a:t>
            </a:r>
          </a:p>
        </p:txBody>
      </p:sp>
      <p:sp>
        <p:nvSpPr>
          <p:cNvPr id="4" name="Content Placeholder 3">
            <a:extLst>
              <a:ext uri="{FF2B5EF4-FFF2-40B4-BE49-F238E27FC236}">
                <a16:creationId xmlns:a16="http://schemas.microsoft.com/office/drawing/2014/main" id="{5ABEB98E-A93F-4543-B100-09A4905023FF}"/>
              </a:ext>
            </a:extLst>
          </p:cNvPr>
          <p:cNvSpPr>
            <a:spLocks noGrp="1"/>
          </p:cNvSpPr>
          <p:nvPr>
            <p:ph idx="13"/>
          </p:nvPr>
        </p:nvSpPr>
        <p:spPr>
          <a:xfrm>
            <a:off x="540000" y="2276872"/>
            <a:ext cx="10515600" cy="3231654"/>
          </a:xfrm>
        </p:spPr>
        <p:txBody>
          <a:bodyPr/>
          <a:lstStyle/>
          <a:p>
            <a:pPr marL="514350" lvl="0" indent="-514350">
              <a:buFont typeface="+mj-lt"/>
              <a:buAutoNum type="arabicPeriod"/>
            </a:pPr>
            <a:r>
              <a:rPr lang="en-GB" dirty="0"/>
              <a:t>Introductions</a:t>
            </a:r>
          </a:p>
          <a:p>
            <a:pPr marL="514350" lvl="0" indent="-514350">
              <a:buFont typeface="+mj-lt"/>
              <a:buAutoNum type="arabicPeriod"/>
            </a:pPr>
            <a:r>
              <a:rPr lang="en-GB" dirty="0"/>
              <a:t>Everyday Equality and the move to social change</a:t>
            </a:r>
          </a:p>
          <a:p>
            <a:pPr marL="514350" lvl="0" indent="-514350">
              <a:buFont typeface="+mj-lt"/>
              <a:buAutoNum type="arabicPeriod"/>
            </a:pPr>
            <a:r>
              <a:rPr lang="en-GB" dirty="0"/>
              <a:t>Scope for Change programme</a:t>
            </a:r>
          </a:p>
          <a:p>
            <a:pPr marL="514350" lvl="0" indent="-514350">
              <a:buFont typeface="+mj-lt"/>
              <a:buAutoNum type="arabicPeriod"/>
            </a:pPr>
            <a:r>
              <a:rPr lang="en-GB" dirty="0"/>
              <a:t>Discussion</a:t>
            </a:r>
          </a:p>
          <a:p>
            <a:pPr marL="514350" lvl="0" indent="-514350">
              <a:buFont typeface="+mj-lt"/>
              <a:buAutoNum type="arabicPeriod"/>
            </a:pPr>
            <a:endParaRPr lang="en-GB" dirty="0"/>
          </a:p>
        </p:txBody>
      </p:sp>
      <p:pic>
        <p:nvPicPr>
          <p:cNvPr id="7" name="Content Placeholder 10">
            <a:extLst>
              <a:ext uri="{FF2B5EF4-FFF2-40B4-BE49-F238E27FC236}">
                <a16:creationId xmlns:a16="http://schemas.microsoft.com/office/drawing/2014/main" id="{3AEB5009-9613-498D-B7AC-B8A6AA9418A8}"/>
              </a:ext>
            </a:extLst>
          </p:cNvPr>
          <p:cNvPicPr>
            <a:picLocks noChangeAspect="1"/>
          </p:cNvPicPr>
          <p:nvPr/>
        </p:nvPicPr>
        <p:blipFill>
          <a:blip r:embed="rId2"/>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1358063214"/>
      </p:ext>
    </p:extLst>
  </p:cSld>
  <p:clrMapOvr>
    <a:masterClrMapping/>
  </p:clrMapOvr>
  <mc:AlternateContent xmlns:mc="http://schemas.openxmlformats.org/markup-compatibility/2006" xmlns:p14="http://schemas.microsoft.com/office/powerpoint/2010/main">
    <mc:Choice Requires="p14">
      <p:transition spd="med" p14:dur="700" advTm="16283">
        <p:fade/>
      </p:transition>
    </mc:Choice>
    <mc:Fallback xmlns="">
      <p:transition spd="med" advTm="16283">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EEA7-D95F-4F84-9713-6F7490618204}"/>
              </a:ext>
            </a:extLst>
          </p:cNvPr>
          <p:cNvSpPr>
            <a:spLocks noGrp="1"/>
          </p:cNvSpPr>
          <p:nvPr>
            <p:ph type="title"/>
          </p:nvPr>
        </p:nvSpPr>
        <p:spPr>
          <a:xfrm>
            <a:off x="540000" y="363600"/>
            <a:ext cx="11124778" cy="609398"/>
          </a:xfrm>
        </p:spPr>
        <p:txBody>
          <a:bodyPr/>
          <a:lstStyle/>
          <a:p>
            <a:r>
              <a:rPr lang="en-GB"/>
              <a:t>2018-2019 Campaigners</a:t>
            </a:r>
            <a:endParaRPr lang="en-GB" dirty="0"/>
          </a:p>
        </p:txBody>
      </p:sp>
      <p:pic>
        <p:nvPicPr>
          <p:cNvPr id="6" name="Content Placeholder 5" descr="A group of people posing for a photo&#10;&#10;Description automatically generated">
            <a:extLst>
              <a:ext uri="{FF2B5EF4-FFF2-40B4-BE49-F238E27FC236}">
                <a16:creationId xmlns:a16="http://schemas.microsoft.com/office/drawing/2014/main" id="{8131BA4B-AAC2-4E9E-80EC-EEF11F61368F}"/>
              </a:ext>
            </a:extLst>
          </p:cNvPr>
          <p:cNvPicPr>
            <a:picLocks noGrp="1" noChangeAspect="1"/>
          </p:cNvPicPr>
          <p:nvPr>
            <p:ph idx="1"/>
          </p:nvPr>
        </p:nvPicPr>
        <p:blipFill>
          <a:blip r:embed="rId2"/>
          <a:stretch>
            <a:fillRect/>
          </a:stretch>
        </p:blipFill>
        <p:spPr>
          <a:xfrm>
            <a:off x="0" y="1263535"/>
            <a:ext cx="5594465" cy="5594465"/>
          </a:xfrm>
        </p:spPr>
      </p:pic>
      <p:sp>
        <p:nvSpPr>
          <p:cNvPr id="4" name="Content Placeholder 3">
            <a:extLst>
              <a:ext uri="{FF2B5EF4-FFF2-40B4-BE49-F238E27FC236}">
                <a16:creationId xmlns:a16="http://schemas.microsoft.com/office/drawing/2014/main" id="{C5A91A76-203A-4D11-83C9-0C4862EDB97F}"/>
              </a:ext>
            </a:extLst>
          </p:cNvPr>
          <p:cNvSpPr>
            <a:spLocks noGrp="1"/>
          </p:cNvSpPr>
          <p:nvPr>
            <p:ph idx="13"/>
          </p:nvPr>
        </p:nvSpPr>
        <p:spPr>
          <a:xfrm>
            <a:off x="6102389" y="2088289"/>
            <a:ext cx="4959600" cy="3824124"/>
          </a:xfrm>
        </p:spPr>
        <p:txBody>
          <a:bodyPr/>
          <a:lstStyle/>
          <a:p>
            <a:pPr marL="457200" indent="-457200">
              <a:buFont typeface="Arial" panose="020B0604020202020204" pitchFamily="34" charset="0"/>
              <a:buChar char="•"/>
            </a:pPr>
            <a:r>
              <a:rPr lang="en-GB" dirty="0"/>
              <a:t>Across England and Wales</a:t>
            </a:r>
          </a:p>
          <a:p>
            <a:pPr marL="457200" indent="-457200">
              <a:buFont typeface="Arial" panose="020B0604020202020204" pitchFamily="34" charset="0"/>
              <a:buChar char="•"/>
            </a:pPr>
            <a:r>
              <a:rPr lang="en-GB" dirty="0"/>
              <a:t>Mix of ages from across the 18-25 range</a:t>
            </a:r>
          </a:p>
          <a:p>
            <a:pPr marL="457200" indent="-457200">
              <a:buFont typeface="Arial" panose="020B0604020202020204" pitchFamily="34" charset="0"/>
              <a:buChar char="•"/>
            </a:pPr>
            <a:r>
              <a:rPr lang="en-GB" dirty="0"/>
              <a:t>Variety of levels of education, employment and backgrounds</a:t>
            </a:r>
          </a:p>
          <a:p>
            <a:pPr marL="457200" indent="-457200">
              <a:buFont typeface="Arial" panose="020B0604020202020204" pitchFamily="34" charset="0"/>
              <a:buChar char="•"/>
            </a:pPr>
            <a:r>
              <a:rPr lang="en-GB" dirty="0"/>
              <a:t>Mixed impairments</a:t>
            </a:r>
          </a:p>
        </p:txBody>
      </p:sp>
      <p:pic>
        <p:nvPicPr>
          <p:cNvPr id="5" name="Content Placeholder 10">
            <a:extLst>
              <a:ext uri="{FF2B5EF4-FFF2-40B4-BE49-F238E27FC236}">
                <a16:creationId xmlns:a16="http://schemas.microsoft.com/office/drawing/2014/main" id="{1F486E20-53EE-4011-AB63-E8475B22D001}"/>
              </a:ext>
            </a:extLst>
          </p:cNvPr>
          <p:cNvPicPr>
            <a:picLocks noChangeAspect="1"/>
          </p:cNvPicPr>
          <p:nvPr/>
        </p:nvPicPr>
        <p:blipFill>
          <a:blip r:embed="rId3"/>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2880544973"/>
      </p:ext>
    </p:extLst>
  </p:cSld>
  <p:clrMapOvr>
    <a:masterClrMapping/>
  </p:clrMapOvr>
  <mc:AlternateContent xmlns:mc="http://schemas.openxmlformats.org/markup-compatibility/2006" xmlns:p14="http://schemas.microsoft.com/office/powerpoint/2010/main">
    <mc:Choice Requires="p14">
      <p:transition spd="med" p14:dur="700" advTm="59361">
        <p:fade/>
      </p:transition>
    </mc:Choice>
    <mc:Fallback xmlns="">
      <p:transition spd="med" advTm="59361">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6AD5-8D80-497F-8009-3D7342D17B12}"/>
              </a:ext>
            </a:extLst>
          </p:cNvPr>
          <p:cNvSpPr>
            <a:spLocks noGrp="1"/>
          </p:cNvSpPr>
          <p:nvPr>
            <p:ph type="title"/>
          </p:nvPr>
        </p:nvSpPr>
        <p:spPr>
          <a:xfrm>
            <a:off x="540000" y="363600"/>
            <a:ext cx="11124778" cy="609398"/>
          </a:xfrm>
        </p:spPr>
        <p:txBody>
          <a:bodyPr/>
          <a:lstStyle/>
          <a:p>
            <a:r>
              <a:rPr lang="en-GB" dirty="0"/>
              <a:t>Emily</a:t>
            </a:r>
          </a:p>
        </p:txBody>
      </p:sp>
      <p:pic>
        <p:nvPicPr>
          <p:cNvPr id="6" name="Content Placeholder 5" descr="A picture containing clothing, person, young, girl&#10;&#10;Description automatically generated">
            <a:extLst>
              <a:ext uri="{FF2B5EF4-FFF2-40B4-BE49-F238E27FC236}">
                <a16:creationId xmlns:a16="http://schemas.microsoft.com/office/drawing/2014/main" id="{55140719-3DE3-46F5-8652-052DF2F27FB9}"/>
              </a:ext>
            </a:extLst>
          </p:cNvPr>
          <p:cNvPicPr>
            <a:picLocks noGrp="1" noChangeAspect="1"/>
          </p:cNvPicPr>
          <p:nvPr>
            <p:ph idx="1"/>
          </p:nvPr>
        </p:nvPicPr>
        <p:blipFill>
          <a:blip r:embed="rId2"/>
          <a:stretch>
            <a:fillRect/>
          </a:stretch>
        </p:blipFill>
        <p:spPr>
          <a:xfrm>
            <a:off x="10043563" y="1271861"/>
            <a:ext cx="1800213" cy="3200386"/>
          </a:xfrm>
        </p:spPr>
      </p:pic>
      <p:pic>
        <p:nvPicPr>
          <p:cNvPr id="8" name="Content Placeholder 7" descr="A person holding a sign&#10;&#10;Description automatically generated">
            <a:extLst>
              <a:ext uri="{FF2B5EF4-FFF2-40B4-BE49-F238E27FC236}">
                <a16:creationId xmlns:a16="http://schemas.microsoft.com/office/drawing/2014/main" id="{6402E325-2B57-473F-85A3-5BB7094DF3A7}"/>
              </a:ext>
            </a:extLst>
          </p:cNvPr>
          <p:cNvPicPr>
            <a:picLocks noGrp="1" noChangeAspect="1"/>
          </p:cNvPicPr>
          <p:nvPr>
            <p:ph idx="13"/>
          </p:nvPr>
        </p:nvPicPr>
        <p:blipFill>
          <a:blip r:embed="rId3"/>
          <a:stretch>
            <a:fillRect/>
          </a:stretch>
        </p:blipFill>
        <p:spPr>
          <a:xfrm>
            <a:off x="7132320" y="1284948"/>
            <a:ext cx="2729175" cy="3171931"/>
          </a:xfrm>
        </p:spPr>
      </p:pic>
      <p:pic>
        <p:nvPicPr>
          <p:cNvPr id="10" name="Picture 9">
            <a:extLst>
              <a:ext uri="{FF2B5EF4-FFF2-40B4-BE49-F238E27FC236}">
                <a16:creationId xmlns:a16="http://schemas.microsoft.com/office/drawing/2014/main" id="{DDBAF931-1A9C-4E83-B18C-101FE74FE56C}"/>
              </a:ext>
            </a:extLst>
          </p:cNvPr>
          <p:cNvPicPr>
            <a:picLocks noChangeAspect="1"/>
          </p:cNvPicPr>
          <p:nvPr/>
        </p:nvPicPr>
        <p:blipFill rotWithShape="1">
          <a:blip r:embed="rId4"/>
          <a:srcRect t="21877" b="20771"/>
          <a:stretch/>
        </p:blipFill>
        <p:spPr>
          <a:xfrm>
            <a:off x="7132320" y="4706745"/>
            <a:ext cx="4711456" cy="2026564"/>
          </a:xfrm>
          <a:prstGeom prst="rect">
            <a:avLst/>
          </a:prstGeom>
        </p:spPr>
      </p:pic>
      <p:sp>
        <p:nvSpPr>
          <p:cNvPr id="14" name="TextBox 13">
            <a:extLst>
              <a:ext uri="{FF2B5EF4-FFF2-40B4-BE49-F238E27FC236}">
                <a16:creationId xmlns:a16="http://schemas.microsoft.com/office/drawing/2014/main" id="{D448E33A-31EF-48BF-89E3-69E820F83E3A}"/>
              </a:ext>
            </a:extLst>
          </p:cNvPr>
          <p:cNvSpPr txBox="1"/>
          <p:nvPr/>
        </p:nvSpPr>
        <p:spPr>
          <a:xfrm>
            <a:off x="417666" y="1275768"/>
            <a:ext cx="6532586" cy="524138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latin typeface="Hargreaves" panose="00000600000000000000" pitchFamily="2" charset="0"/>
              </a:rPr>
              <a:t>19 years old, lives in Selby, Yorkshire</a:t>
            </a:r>
          </a:p>
          <a:p>
            <a:pPr marL="285750" indent="-285750">
              <a:spcAft>
                <a:spcPts val="1200"/>
              </a:spcAft>
              <a:buFont typeface="Arial" panose="020B0604020202020204" pitchFamily="34" charset="0"/>
              <a:buChar char="•"/>
            </a:pPr>
            <a:r>
              <a:rPr lang="en-GB" sz="2400" dirty="0">
                <a:latin typeface="Hargreaves" panose="00000600000000000000" pitchFamily="2" charset="0"/>
              </a:rPr>
              <a:t>Had to leave mainstream school</a:t>
            </a:r>
          </a:p>
          <a:p>
            <a:pPr marL="285750" indent="-285750">
              <a:spcAft>
                <a:spcPts val="1200"/>
              </a:spcAft>
              <a:buFont typeface="Arial" panose="020B0604020202020204" pitchFamily="34" charset="0"/>
              <a:buChar char="•"/>
            </a:pPr>
            <a:r>
              <a:rPr lang="en-GB" sz="2400" dirty="0">
                <a:latin typeface="Hargreaves" panose="00000600000000000000" pitchFamily="2" charset="0"/>
              </a:rPr>
              <a:t>Couldn’t get a suitable college placement, one year with no education and was placed into unsuitable Pupil Referral Unit (PRU)</a:t>
            </a:r>
          </a:p>
          <a:p>
            <a:pPr marL="285750" indent="-285750">
              <a:spcAft>
                <a:spcPts val="1200"/>
              </a:spcAft>
              <a:buFont typeface="Arial" panose="020B0604020202020204" pitchFamily="34" charset="0"/>
              <a:buChar char="•"/>
            </a:pPr>
            <a:r>
              <a:rPr lang="en-GB" sz="2400" dirty="0">
                <a:latin typeface="Hargreaves" panose="00000600000000000000" pitchFamily="2" charset="0"/>
              </a:rPr>
              <a:t>Advocating more support for disabled pupils to stay in mainstream education</a:t>
            </a:r>
          </a:p>
          <a:p>
            <a:pPr marL="285750" indent="-285750">
              <a:spcAft>
                <a:spcPts val="1200"/>
              </a:spcAft>
              <a:buFont typeface="Arial" panose="020B0604020202020204" pitchFamily="34" charset="0"/>
              <a:buChar char="•"/>
            </a:pPr>
            <a:r>
              <a:rPr lang="en-GB" sz="2400" dirty="0">
                <a:latin typeface="Hargreaves" panose="00000600000000000000" pitchFamily="2" charset="0"/>
              </a:rPr>
              <a:t>Gained support from her local MP</a:t>
            </a:r>
          </a:p>
          <a:p>
            <a:pPr marL="285750" indent="-285750">
              <a:spcAft>
                <a:spcPts val="1200"/>
              </a:spcAft>
              <a:buFont typeface="Arial" panose="020B0604020202020204" pitchFamily="34" charset="0"/>
              <a:buChar char="•"/>
            </a:pPr>
            <a:r>
              <a:rPr lang="en-GB" sz="2400" dirty="0">
                <a:latin typeface="Hargreaves" panose="00000600000000000000" pitchFamily="2" charset="0"/>
              </a:rPr>
              <a:t>Worked with local media</a:t>
            </a:r>
          </a:p>
          <a:p>
            <a:pPr marL="285750" indent="-285750">
              <a:spcAft>
                <a:spcPts val="1200"/>
              </a:spcAft>
              <a:buFont typeface="Arial" panose="020B0604020202020204" pitchFamily="34" charset="0"/>
              <a:buChar char="•"/>
            </a:pPr>
            <a:r>
              <a:rPr lang="en-GB" sz="2400" dirty="0">
                <a:latin typeface="Hargreaves" panose="00000600000000000000" pitchFamily="2" charset="0"/>
              </a:rPr>
              <a:t>Hundreds of signatories to her petition</a:t>
            </a:r>
          </a:p>
          <a:p>
            <a:pPr marL="285750" indent="-285750">
              <a:spcAft>
                <a:spcPts val="1200"/>
              </a:spcAft>
              <a:buFont typeface="Arial" panose="020B0604020202020204" pitchFamily="34" charset="0"/>
              <a:buChar char="•"/>
            </a:pPr>
            <a:r>
              <a:rPr lang="en-GB" sz="2400" dirty="0">
                <a:latin typeface="Hargreaves" panose="00000600000000000000" pitchFamily="2" charset="0"/>
              </a:rPr>
              <a:t>Created video from user generated content</a:t>
            </a:r>
          </a:p>
        </p:txBody>
      </p:sp>
    </p:spTree>
    <p:extLst>
      <p:ext uri="{BB962C8B-B14F-4D97-AF65-F5344CB8AC3E}">
        <p14:creationId xmlns:p14="http://schemas.microsoft.com/office/powerpoint/2010/main" val="1201626335"/>
      </p:ext>
    </p:extLst>
  </p:cSld>
  <p:clrMapOvr>
    <a:masterClrMapping/>
  </p:clrMapOvr>
  <mc:AlternateContent xmlns:mc="http://schemas.openxmlformats.org/markup-compatibility/2006" xmlns:p14="http://schemas.microsoft.com/office/powerpoint/2010/main">
    <mc:Choice Requires="p14">
      <p:transition spd="med" p14:dur="700" advTm="178694">
        <p:fade/>
      </p:transition>
    </mc:Choice>
    <mc:Fallback xmlns="">
      <p:transition spd="med" advTm="178694">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914B-48EC-40AE-A007-9FF23D1B7542}"/>
              </a:ext>
            </a:extLst>
          </p:cNvPr>
          <p:cNvSpPr>
            <a:spLocks noGrp="1"/>
          </p:cNvSpPr>
          <p:nvPr>
            <p:ph type="title"/>
          </p:nvPr>
        </p:nvSpPr>
        <p:spPr/>
        <p:txBody>
          <a:bodyPr/>
          <a:lstStyle/>
          <a:p>
            <a:r>
              <a:rPr lang="en-GB" dirty="0"/>
              <a:t>Claudia</a:t>
            </a:r>
          </a:p>
        </p:txBody>
      </p:sp>
      <p:pic>
        <p:nvPicPr>
          <p:cNvPr id="6" name="Content Placeholder 5" descr="A close up of a sign&#10;&#10;Description automatically generated">
            <a:extLst>
              <a:ext uri="{FF2B5EF4-FFF2-40B4-BE49-F238E27FC236}">
                <a16:creationId xmlns:a16="http://schemas.microsoft.com/office/drawing/2014/main" id="{38816A3E-81D6-45E6-88F9-617FFAD707E6}"/>
              </a:ext>
            </a:extLst>
          </p:cNvPr>
          <p:cNvPicPr>
            <a:picLocks noGrp="1" noChangeAspect="1"/>
          </p:cNvPicPr>
          <p:nvPr>
            <p:ph idx="1"/>
          </p:nvPr>
        </p:nvPicPr>
        <p:blipFill>
          <a:blip r:embed="rId2"/>
          <a:stretch>
            <a:fillRect/>
          </a:stretch>
        </p:blipFill>
        <p:spPr>
          <a:xfrm>
            <a:off x="7936999" y="4443552"/>
            <a:ext cx="4083204" cy="2138822"/>
          </a:xfrm>
        </p:spPr>
      </p:pic>
      <p:pic>
        <p:nvPicPr>
          <p:cNvPr id="14" name="Content Placeholder 13" descr="A group of people posing for the camera&#10;&#10;Description automatically generated">
            <a:extLst>
              <a:ext uri="{FF2B5EF4-FFF2-40B4-BE49-F238E27FC236}">
                <a16:creationId xmlns:a16="http://schemas.microsoft.com/office/drawing/2014/main" id="{AF60C01D-4D1B-429D-BC6D-4F9013BCCBC0}"/>
              </a:ext>
            </a:extLst>
          </p:cNvPr>
          <p:cNvPicPr>
            <a:picLocks noGrp="1" noChangeAspect="1"/>
          </p:cNvPicPr>
          <p:nvPr>
            <p:ph idx="13"/>
          </p:nvPr>
        </p:nvPicPr>
        <p:blipFill>
          <a:blip r:embed="rId3"/>
          <a:stretch>
            <a:fillRect/>
          </a:stretch>
        </p:blipFill>
        <p:spPr>
          <a:xfrm>
            <a:off x="7936999" y="1259488"/>
            <a:ext cx="4083204" cy="2897574"/>
          </a:xfrm>
        </p:spPr>
      </p:pic>
      <p:sp>
        <p:nvSpPr>
          <p:cNvPr id="15" name="TextBox 14">
            <a:extLst>
              <a:ext uri="{FF2B5EF4-FFF2-40B4-BE49-F238E27FC236}">
                <a16:creationId xmlns:a16="http://schemas.microsoft.com/office/drawing/2014/main" id="{9A55D9BE-EC80-4972-85A7-C6C101E2BCE1}"/>
              </a:ext>
            </a:extLst>
          </p:cNvPr>
          <p:cNvSpPr txBox="1"/>
          <p:nvPr/>
        </p:nvSpPr>
        <p:spPr>
          <a:xfrm>
            <a:off x="540000" y="1319395"/>
            <a:ext cx="6742285" cy="45550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latin typeface="Hargreaves" panose="00000600000000000000" pitchFamily="2" charset="0"/>
              </a:rPr>
              <a:t>23 year old, student at Queen Marys, Twickenham</a:t>
            </a:r>
          </a:p>
          <a:p>
            <a:pPr marL="285750" indent="-285750">
              <a:spcAft>
                <a:spcPts val="1200"/>
              </a:spcAft>
              <a:buFont typeface="Arial" panose="020B0604020202020204" pitchFamily="34" charset="0"/>
              <a:buChar char="•"/>
            </a:pPr>
            <a:r>
              <a:rPr lang="en-GB" sz="2400" dirty="0">
                <a:latin typeface="Hargreaves" panose="00000600000000000000" pitchFamily="2" charset="0"/>
              </a:rPr>
              <a:t>Keen volunteer at major sports venues and events e.g. Lord’s Cricket Ground</a:t>
            </a:r>
          </a:p>
          <a:p>
            <a:pPr marL="285750" indent="-285750">
              <a:spcAft>
                <a:spcPts val="1200"/>
              </a:spcAft>
              <a:buFont typeface="Arial" panose="020B0604020202020204" pitchFamily="34" charset="0"/>
              <a:buChar char="•"/>
            </a:pPr>
            <a:r>
              <a:rPr lang="en-GB" sz="2400" dirty="0">
                <a:latin typeface="Hargreaves" panose="00000600000000000000" pitchFamily="2" charset="0"/>
              </a:rPr>
              <a:t>Treated badly by some volunteer managers when she began using a wheelchair</a:t>
            </a:r>
          </a:p>
          <a:p>
            <a:pPr marL="285750" indent="-285750">
              <a:spcAft>
                <a:spcPts val="1200"/>
              </a:spcAft>
              <a:buFont typeface="Arial" panose="020B0604020202020204" pitchFamily="34" charset="0"/>
              <a:buChar char="•"/>
            </a:pPr>
            <a:r>
              <a:rPr lang="en-GB" sz="2400" dirty="0">
                <a:latin typeface="Hargreaves" panose="00000600000000000000" pitchFamily="2" charset="0"/>
              </a:rPr>
              <a:t>Found she had less legal protections against discrimination as a volunteer</a:t>
            </a:r>
          </a:p>
          <a:p>
            <a:pPr marL="285750" indent="-285750">
              <a:spcAft>
                <a:spcPts val="1200"/>
              </a:spcAft>
              <a:buFont typeface="Arial" panose="020B0604020202020204" pitchFamily="34" charset="0"/>
              <a:buChar char="•"/>
            </a:pPr>
            <a:r>
              <a:rPr lang="en-GB" sz="2400" dirty="0">
                <a:latin typeface="Hargreaves" panose="00000600000000000000" pitchFamily="2" charset="0"/>
              </a:rPr>
              <a:t>Working to change attitudes, promote awareness of the issue</a:t>
            </a:r>
          </a:p>
          <a:p>
            <a:pPr marL="285750" indent="-285750">
              <a:spcAft>
                <a:spcPts val="1200"/>
              </a:spcAft>
              <a:buFont typeface="Arial" panose="020B0604020202020204" pitchFamily="34" charset="0"/>
              <a:buChar char="•"/>
            </a:pPr>
            <a:r>
              <a:rPr lang="en-GB" sz="2400" dirty="0">
                <a:latin typeface="Hargreaves" panose="00000600000000000000" pitchFamily="2" charset="0"/>
              </a:rPr>
              <a:t>Supporting next generation of disabled students</a:t>
            </a:r>
          </a:p>
        </p:txBody>
      </p:sp>
    </p:spTree>
    <p:extLst>
      <p:ext uri="{BB962C8B-B14F-4D97-AF65-F5344CB8AC3E}">
        <p14:creationId xmlns:p14="http://schemas.microsoft.com/office/powerpoint/2010/main" val="1591295759"/>
      </p:ext>
    </p:extLst>
  </p:cSld>
  <p:clrMapOvr>
    <a:masterClrMapping/>
  </p:clrMapOvr>
  <mc:AlternateContent xmlns:mc="http://schemas.openxmlformats.org/markup-compatibility/2006" xmlns:p14="http://schemas.microsoft.com/office/powerpoint/2010/main">
    <mc:Choice Requires="p14">
      <p:transition spd="med" p14:dur="700" advTm="187949">
        <p:fade/>
      </p:transition>
    </mc:Choice>
    <mc:Fallback xmlns="">
      <p:transition spd="med" advTm="187949">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2002-32BB-4AE5-AF7C-5FF9F12BFFBA}"/>
              </a:ext>
            </a:extLst>
          </p:cNvPr>
          <p:cNvSpPr>
            <a:spLocks noGrp="1"/>
          </p:cNvSpPr>
          <p:nvPr>
            <p:ph type="title"/>
          </p:nvPr>
        </p:nvSpPr>
        <p:spPr/>
        <p:txBody>
          <a:bodyPr/>
          <a:lstStyle/>
          <a:p>
            <a:r>
              <a:rPr lang="en-GB" dirty="0"/>
              <a:t>Alfie</a:t>
            </a:r>
          </a:p>
        </p:txBody>
      </p:sp>
      <p:pic>
        <p:nvPicPr>
          <p:cNvPr id="6" name="Content Placeholder 5" descr="A picture containing person, sitting, indoor, laptop&#10;&#10;Description automatically generated">
            <a:extLst>
              <a:ext uri="{FF2B5EF4-FFF2-40B4-BE49-F238E27FC236}">
                <a16:creationId xmlns:a16="http://schemas.microsoft.com/office/drawing/2014/main" id="{8B07C1C7-F143-487A-A0AF-5EFB66836B5C}"/>
              </a:ext>
            </a:extLst>
          </p:cNvPr>
          <p:cNvPicPr>
            <a:picLocks noGrp="1" noChangeAspect="1"/>
          </p:cNvPicPr>
          <p:nvPr>
            <p:ph idx="1"/>
          </p:nvPr>
        </p:nvPicPr>
        <p:blipFill>
          <a:blip r:embed="rId2"/>
          <a:stretch>
            <a:fillRect/>
          </a:stretch>
        </p:blipFill>
        <p:spPr>
          <a:xfrm>
            <a:off x="7033093" y="2095081"/>
            <a:ext cx="4830845" cy="3566525"/>
          </a:xfrm>
        </p:spPr>
      </p:pic>
      <p:sp>
        <p:nvSpPr>
          <p:cNvPr id="4" name="Content Placeholder 3">
            <a:extLst>
              <a:ext uri="{FF2B5EF4-FFF2-40B4-BE49-F238E27FC236}">
                <a16:creationId xmlns:a16="http://schemas.microsoft.com/office/drawing/2014/main" id="{53A63DC2-2E51-45F4-83B4-3F2960E2943C}"/>
              </a:ext>
            </a:extLst>
          </p:cNvPr>
          <p:cNvSpPr>
            <a:spLocks noGrp="1"/>
          </p:cNvSpPr>
          <p:nvPr>
            <p:ph idx="13"/>
          </p:nvPr>
        </p:nvSpPr>
        <p:spPr>
          <a:xfrm>
            <a:off x="540000" y="1529542"/>
            <a:ext cx="6104743" cy="1131079"/>
          </a:xfrm>
        </p:spPr>
        <p:txBody>
          <a:bodyPr/>
          <a:lstStyle/>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B3A5D627-3343-4398-98C0-B0BAD2DD3D81}"/>
              </a:ext>
            </a:extLst>
          </p:cNvPr>
          <p:cNvSpPr txBox="1"/>
          <p:nvPr/>
        </p:nvSpPr>
        <p:spPr>
          <a:xfrm>
            <a:off x="540000" y="1313174"/>
            <a:ext cx="5850443" cy="544764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latin typeface="Hargreaves" panose="00000600000000000000" pitchFamily="2" charset="0"/>
              </a:rPr>
              <a:t>19 years old, lives in York</a:t>
            </a:r>
          </a:p>
          <a:p>
            <a:pPr marL="285750" indent="-285750">
              <a:spcAft>
                <a:spcPts val="1200"/>
              </a:spcAft>
              <a:buFont typeface="Arial" panose="020B0604020202020204" pitchFamily="34" charset="0"/>
              <a:buChar char="•"/>
            </a:pPr>
            <a:r>
              <a:rPr lang="en-US" sz="2400" dirty="0">
                <a:latin typeface="Hargreaves" panose="00000600000000000000" pitchFamily="2" charset="0"/>
              </a:rPr>
              <a:t>Spent years as a patient at the child development center in York Hospital</a:t>
            </a:r>
          </a:p>
          <a:p>
            <a:pPr marL="285750" indent="-285750">
              <a:spcAft>
                <a:spcPts val="1200"/>
              </a:spcAft>
              <a:buFont typeface="Arial" panose="020B0604020202020204" pitchFamily="34" charset="0"/>
              <a:buChar char="•"/>
            </a:pPr>
            <a:r>
              <a:rPr lang="en-US" sz="2400" dirty="0">
                <a:latin typeface="Hargreaves" panose="00000600000000000000" pitchFamily="2" charset="0"/>
              </a:rPr>
              <a:t>No changing places toilet, one-person accessible toilet</a:t>
            </a:r>
          </a:p>
          <a:p>
            <a:pPr marL="285750" indent="-285750">
              <a:spcAft>
                <a:spcPts val="1200"/>
              </a:spcAft>
              <a:buFont typeface="Arial" panose="020B0604020202020204" pitchFamily="34" charset="0"/>
              <a:buChar char="•"/>
            </a:pPr>
            <a:r>
              <a:rPr lang="en-US" sz="2400" dirty="0">
                <a:latin typeface="Hargreaves" panose="00000600000000000000" pitchFamily="2" charset="0"/>
              </a:rPr>
              <a:t>Set up a walk-through with wheelchairs for senior hospital staff</a:t>
            </a:r>
          </a:p>
          <a:p>
            <a:pPr marL="285750" indent="-285750">
              <a:spcAft>
                <a:spcPts val="1200"/>
              </a:spcAft>
              <a:buFont typeface="Arial" panose="020B0604020202020204" pitchFamily="34" charset="0"/>
              <a:buChar char="•"/>
            </a:pPr>
            <a:r>
              <a:rPr lang="en-US" sz="2400" dirty="0">
                <a:latin typeface="Hargreaves" panose="00000600000000000000" pitchFamily="2" charset="0"/>
              </a:rPr>
              <a:t>Trust have audited multiple </a:t>
            </a:r>
            <a:r>
              <a:rPr lang="en-GB" sz="2400" dirty="0">
                <a:latin typeface="Hargreaves" panose="00000600000000000000" pitchFamily="2" charset="0"/>
              </a:rPr>
              <a:t>sites</a:t>
            </a:r>
          </a:p>
          <a:p>
            <a:pPr marL="285750" indent="-285750">
              <a:spcAft>
                <a:spcPts val="1200"/>
              </a:spcAft>
              <a:buFont typeface="Arial" panose="020B0604020202020204" pitchFamily="34" charset="0"/>
              <a:buChar char="•"/>
            </a:pPr>
            <a:r>
              <a:rPr lang="en-US" sz="2400" dirty="0">
                <a:latin typeface="Hargreaves" panose="00000600000000000000" pitchFamily="2" charset="0"/>
              </a:rPr>
              <a:t>Introduced new signage and a new </a:t>
            </a:r>
            <a:r>
              <a:rPr lang="en-US" sz="2400" dirty="0" err="1">
                <a:latin typeface="Hargreaves" panose="00000600000000000000" pitchFamily="2" charset="0"/>
              </a:rPr>
              <a:t>programme</a:t>
            </a:r>
            <a:r>
              <a:rPr lang="en-US" sz="2400" dirty="0">
                <a:latin typeface="Hargreaves" panose="00000600000000000000" pitchFamily="2" charset="0"/>
              </a:rPr>
              <a:t> of works</a:t>
            </a:r>
          </a:p>
          <a:p>
            <a:pPr marL="285750" indent="-285750">
              <a:spcAft>
                <a:spcPts val="1200"/>
              </a:spcAft>
              <a:buFont typeface="Arial" panose="020B0604020202020204" pitchFamily="34" charset="0"/>
              <a:buChar char="•"/>
            </a:pPr>
            <a:r>
              <a:rPr lang="en-US" sz="2400" dirty="0">
                <a:latin typeface="Hargreaves" panose="00000600000000000000" pitchFamily="2" charset="0"/>
              </a:rPr>
              <a:t>Founding of new focus group with local disabled peoples organisations</a:t>
            </a:r>
          </a:p>
        </p:txBody>
      </p:sp>
    </p:spTree>
    <p:extLst>
      <p:ext uri="{BB962C8B-B14F-4D97-AF65-F5344CB8AC3E}">
        <p14:creationId xmlns:p14="http://schemas.microsoft.com/office/powerpoint/2010/main" val="3871408367"/>
      </p:ext>
    </p:extLst>
  </p:cSld>
  <p:clrMapOvr>
    <a:masterClrMapping/>
  </p:clrMapOvr>
  <mc:AlternateContent xmlns:mc="http://schemas.openxmlformats.org/markup-compatibility/2006" xmlns:p14="http://schemas.microsoft.com/office/powerpoint/2010/main">
    <mc:Choice Requires="p14">
      <p:transition spd="med" p14:dur="700" advTm="137392">
        <p:fade/>
      </p:transition>
    </mc:Choice>
    <mc:Fallback xmlns="">
      <p:transition spd="med" advTm="137392">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CC02-5E7E-4E09-B063-38AE8767E754}"/>
              </a:ext>
            </a:extLst>
          </p:cNvPr>
          <p:cNvSpPr>
            <a:spLocks noGrp="1"/>
          </p:cNvSpPr>
          <p:nvPr>
            <p:ph type="title"/>
          </p:nvPr>
        </p:nvSpPr>
        <p:spPr/>
        <p:txBody>
          <a:bodyPr/>
          <a:lstStyle/>
          <a:p>
            <a:r>
              <a:rPr lang="en-GB" dirty="0"/>
              <a:t>And the rest…</a:t>
            </a:r>
          </a:p>
        </p:txBody>
      </p:sp>
      <p:sp>
        <p:nvSpPr>
          <p:cNvPr id="4" name="Content Placeholder 3">
            <a:extLst>
              <a:ext uri="{FF2B5EF4-FFF2-40B4-BE49-F238E27FC236}">
                <a16:creationId xmlns:a16="http://schemas.microsoft.com/office/drawing/2014/main" id="{40F012D8-A4C8-4654-A7B2-CCEB7E2C2088}"/>
              </a:ext>
            </a:extLst>
          </p:cNvPr>
          <p:cNvSpPr>
            <a:spLocks noGrp="1"/>
          </p:cNvSpPr>
          <p:nvPr>
            <p:ph idx="13"/>
          </p:nvPr>
        </p:nvSpPr>
        <p:spPr>
          <a:xfrm>
            <a:off x="540000" y="1488141"/>
            <a:ext cx="4688044" cy="6909584"/>
          </a:xfrm>
        </p:spPr>
        <p:txBody>
          <a:bodyPr/>
          <a:lstStyle/>
          <a:p>
            <a:pPr lvl="0"/>
            <a:r>
              <a:rPr lang="en-GB" sz="2400" b="1" dirty="0"/>
              <a:t>Sam Fowkes </a:t>
            </a:r>
            <a:r>
              <a:rPr lang="en-GB" sz="2400" dirty="0"/>
              <a:t>Reducing the number of disabled pupils excluded from schools in Sandwell and Dudley</a:t>
            </a:r>
          </a:p>
          <a:p>
            <a:pPr lvl="0"/>
            <a:r>
              <a:rPr lang="en-GB" sz="2400" b="1" dirty="0"/>
              <a:t>Freya Matthews </a:t>
            </a:r>
            <a:r>
              <a:rPr lang="en-GB" sz="2400" dirty="0"/>
              <a:t>Changing attitudes to people with invisible disabilities</a:t>
            </a:r>
          </a:p>
          <a:p>
            <a:r>
              <a:rPr lang="en-GB" sz="2400" b="1" dirty="0"/>
              <a:t>Raisa Hassan </a:t>
            </a:r>
            <a:r>
              <a:rPr lang="en-GB" sz="2400" dirty="0"/>
              <a:t>Promoting the use of positive language around disability in families</a:t>
            </a:r>
          </a:p>
          <a:p>
            <a:r>
              <a:rPr lang="en-GB" sz="2400" b="1" dirty="0"/>
              <a:t>Sophie Thomas and Chloe Morgan </a:t>
            </a:r>
            <a:r>
              <a:rPr lang="en-GB" sz="2400" dirty="0"/>
              <a:t>Making it a legal requirement for all schools to be accessible</a:t>
            </a:r>
          </a:p>
          <a:p>
            <a:endParaRPr lang="en-GB" sz="2400" dirty="0"/>
          </a:p>
          <a:p>
            <a:pPr lvl="0"/>
            <a:endParaRPr lang="en-GB" dirty="0"/>
          </a:p>
          <a:p>
            <a:endParaRPr lang="en-GB" dirty="0"/>
          </a:p>
        </p:txBody>
      </p:sp>
      <p:sp>
        <p:nvSpPr>
          <p:cNvPr id="5" name="Rectangle 4">
            <a:extLst>
              <a:ext uri="{FF2B5EF4-FFF2-40B4-BE49-F238E27FC236}">
                <a16:creationId xmlns:a16="http://schemas.microsoft.com/office/drawing/2014/main" id="{FACBEE45-3B8A-485B-8B85-526535E9BA07}"/>
              </a:ext>
            </a:extLst>
          </p:cNvPr>
          <p:cNvSpPr/>
          <p:nvPr/>
        </p:nvSpPr>
        <p:spPr>
          <a:xfrm>
            <a:off x="5540188" y="1488141"/>
            <a:ext cx="6490447" cy="3046988"/>
          </a:xfrm>
          <a:prstGeom prst="rect">
            <a:avLst/>
          </a:prstGeom>
        </p:spPr>
        <p:txBody>
          <a:bodyPr wrap="square">
            <a:spAutoFit/>
          </a:bodyPr>
          <a:lstStyle/>
          <a:p>
            <a:pPr lvl="0"/>
            <a:r>
              <a:rPr lang="en-GB" sz="2400" b="1" dirty="0">
                <a:latin typeface="Hargreaves" panose="00000600000000000000" pitchFamily="2" charset="0"/>
              </a:rPr>
              <a:t>Amy Walker </a:t>
            </a:r>
            <a:r>
              <a:rPr lang="en-GB" sz="2400" dirty="0">
                <a:latin typeface="Hargreaves" panose="00000600000000000000" pitchFamily="2" charset="0"/>
              </a:rPr>
              <a:t>Increasing the employment of autistic, neurodiverse and disabled people</a:t>
            </a:r>
          </a:p>
          <a:p>
            <a:pPr lvl="0"/>
            <a:endParaRPr lang="en-GB" sz="2400" dirty="0">
              <a:latin typeface="Hargreaves" panose="00000600000000000000" pitchFamily="2" charset="0"/>
            </a:endParaRPr>
          </a:p>
          <a:p>
            <a:pPr lvl="0"/>
            <a:r>
              <a:rPr lang="en-GB" sz="2400" b="1" dirty="0">
                <a:latin typeface="Hargreaves" panose="00000600000000000000" pitchFamily="2" charset="0"/>
              </a:rPr>
              <a:t>Tasha Krywald </a:t>
            </a:r>
            <a:r>
              <a:rPr lang="en-GB" sz="2400" dirty="0">
                <a:latin typeface="Hargreaves" panose="00000600000000000000" pitchFamily="2" charset="0"/>
              </a:rPr>
              <a:t>Campaigning to get disability education into schools</a:t>
            </a:r>
          </a:p>
          <a:p>
            <a:pPr lvl="0"/>
            <a:endParaRPr lang="en-GB" sz="2400" dirty="0">
              <a:latin typeface="Hargreaves" panose="00000600000000000000" pitchFamily="2" charset="0"/>
            </a:endParaRPr>
          </a:p>
          <a:p>
            <a:pPr lvl="0"/>
            <a:r>
              <a:rPr lang="en-GB" sz="2400" b="1" dirty="0">
                <a:latin typeface="Hargreaves" panose="00000600000000000000" pitchFamily="2" charset="0"/>
              </a:rPr>
              <a:t>Samantha Thomas </a:t>
            </a:r>
            <a:r>
              <a:rPr lang="en-GB" sz="2400" dirty="0">
                <a:latin typeface="Hargreaves" panose="00000600000000000000" pitchFamily="2" charset="0"/>
              </a:rPr>
              <a:t>Improve the way GPs treat over and under-weight patients</a:t>
            </a:r>
          </a:p>
        </p:txBody>
      </p:sp>
      <p:pic>
        <p:nvPicPr>
          <p:cNvPr id="6" name="Content Placeholder 10">
            <a:extLst>
              <a:ext uri="{FF2B5EF4-FFF2-40B4-BE49-F238E27FC236}">
                <a16:creationId xmlns:a16="http://schemas.microsoft.com/office/drawing/2014/main" id="{C68F9797-8184-425E-AA9E-F1C4B73DDD15}"/>
              </a:ext>
            </a:extLst>
          </p:cNvPr>
          <p:cNvPicPr>
            <a:picLocks noChangeAspect="1"/>
          </p:cNvPicPr>
          <p:nvPr/>
        </p:nvPicPr>
        <p:blipFill>
          <a:blip r:embed="rId2"/>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1262029708"/>
      </p:ext>
    </p:extLst>
  </p:cSld>
  <p:clrMapOvr>
    <a:masterClrMapping/>
  </p:clrMapOvr>
  <mc:AlternateContent xmlns:mc="http://schemas.openxmlformats.org/markup-compatibility/2006" xmlns:p14="http://schemas.microsoft.com/office/powerpoint/2010/main">
    <mc:Choice Requires="p14">
      <p:transition spd="med" p14:dur="700" advTm="45206">
        <p:fade/>
      </p:transition>
    </mc:Choice>
    <mc:Fallback xmlns="">
      <p:transition spd="med" advTm="45206">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1DBF-9E0D-4766-A538-18D66255808D}"/>
              </a:ext>
            </a:extLst>
          </p:cNvPr>
          <p:cNvSpPr>
            <a:spLocks noGrp="1"/>
          </p:cNvSpPr>
          <p:nvPr>
            <p:ph type="title"/>
          </p:nvPr>
        </p:nvSpPr>
        <p:spPr>
          <a:xfrm>
            <a:off x="1454400" y="977952"/>
            <a:ext cx="6618038" cy="747897"/>
          </a:xfrm>
        </p:spPr>
        <p:txBody>
          <a:bodyPr/>
          <a:lstStyle/>
          <a:p>
            <a:r>
              <a:rPr lang="en-GB" dirty="0"/>
              <a:t>What we’ve learnt</a:t>
            </a:r>
          </a:p>
        </p:txBody>
      </p:sp>
    </p:spTree>
    <p:extLst>
      <p:ext uri="{BB962C8B-B14F-4D97-AF65-F5344CB8AC3E}">
        <p14:creationId xmlns:p14="http://schemas.microsoft.com/office/powerpoint/2010/main" val="3984358368"/>
      </p:ext>
    </p:extLst>
  </p:cSld>
  <p:clrMapOvr>
    <a:masterClrMapping/>
  </p:clrMapOvr>
  <mc:AlternateContent xmlns:mc="http://schemas.openxmlformats.org/markup-compatibility/2006" xmlns:p14="http://schemas.microsoft.com/office/powerpoint/2010/main">
    <mc:Choice Requires="p14">
      <p:transition spd="med" p14:dur="700" advTm="202">
        <p:fade/>
      </p:transition>
    </mc:Choice>
    <mc:Fallback xmlns="">
      <p:transition spd="med" advTm="202">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a:xfrm>
            <a:off x="540000" y="363600"/>
            <a:ext cx="11124778" cy="553998"/>
          </a:xfrm>
        </p:spPr>
        <p:txBody>
          <a:bodyPr/>
          <a:lstStyle/>
          <a:p>
            <a:r>
              <a:rPr lang="en-US" sz="4000" dirty="0"/>
              <a:t>Our strategic choice</a:t>
            </a:r>
          </a:p>
        </p:txBody>
      </p:sp>
      <p:sp>
        <p:nvSpPr>
          <p:cNvPr id="3" name="Content Placeholder 2">
            <a:extLst>
              <a:ext uri="{FF2B5EF4-FFF2-40B4-BE49-F238E27FC236}">
                <a16:creationId xmlns:a16="http://schemas.microsoft.com/office/drawing/2014/main" id="{310FA517-0C29-4B1E-A73F-BB6B973D3143}"/>
              </a:ext>
            </a:extLst>
          </p:cNvPr>
          <p:cNvSpPr>
            <a:spLocks noGrp="1"/>
          </p:cNvSpPr>
          <p:nvPr>
            <p:ph idx="13"/>
          </p:nvPr>
        </p:nvSpPr>
        <p:spPr>
          <a:xfrm>
            <a:off x="540000" y="1471911"/>
            <a:ext cx="10515600" cy="5116785"/>
          </a:xfrm>
        </p:spPr>
        <p:txBody>
          <a:bodyPr/>
          <a:lstStyle/>
          <a:p>
            <a:pPr marL="514350" indent="-514350">
              <a:buFont typeface="+mj-lt"/>
              <a:buAutoNum type="arabicPeriod"/>
            </a:pPr>
            <a:r>
              <a:rPr lang="en-US" dirty="0"/>
              <a:t>A visionary, ambitious board is critical. Your trustees don’t need to be campaigners, but they need to trust you. </a:t>
            </a:r>
          </a:p>
          <a:p>
            <a:pPr marL="514350" indent="-514350">
              <a:buFont typeface="+mj-lt"/>
              <a:buAutoNum type="arabicPeriod"/>
            </a:pPr>
            <a:r>
              <a:rPr lang="en-US" dirty="0"/>
              <a:t>Communicate, translate, collaborate, be accountable, and </a:t>
            </a:r>
            <a:r>
              <a:rPr lang="en-US" b="1" dirty="0"/>
              <a:t>accept there are many ways to deliver social change</a:t>
            </a:r>
            <a:endParaRPr lang="en-US" dirty="0"/>
          </a:p>
          <a:p>
            <a:pPr marL="514350" indent="-514350">
              <a:buFont typeface="+mj-lt"/>
              <a:buAutoNum type="arabicPeriod"/>
            </a:pPr>
            <a:r>
              <a:rPr lang="en-US" dirty="0"/>
              <a:t>Patience is key; change doesn’t happen overnight. How do you keep your staff, supporters and beneficiaries motivated and focused on the future?</a:t>
            </a:r>
          </a:p>
          <a:p>
            <a:pPr marL="514350" indent="-514350">
              <a:buFont typeface="+mj-lt"/>
              <a:buAutoNum type="arabicPeriod"/>
            </a:pPr>
            <a:r>
              <a:rPr lang="en-US" dirty="0"/>
              <a:t>Get out there and do what you do best. Down to you to ensure your profile or influence don’t go into decline while others focus on internal change. </a:t>
            </a:r>
          </a:p>
        </p:txBody>
      </p:sp>
      <p:pic>
        <p:nvPicPr>
          <p:cNvPr id="5" name="Content Placeholder 10">
            <a:extLst>
              <a:ext uri="{FF2B5EF4-FFF2-40B4-BE49-F238E27FC236}">
                <a16:creationId xmlns:a16="http://schemas.microsoft.com/office/drawing/2014/main" id="{7D3BB2BE-2F96-40EF-A6C8-9B714B11D7B4}"/>
              </a:ext>
            </a:extLst>
          </p:cNvPr>
          <p:cNvPicPr>
            <a:picLocks noChangeAspect="1"/>
          </p:cNvPicPr>
          <p:nvPr/>
        </p:nvPicPr>
        <p:blipFill>
          <a:blip r:embed="rId2"/>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2685357113"/>
      </p:ext>
    </p:extLst>
  </p:cSld>
  <p:clrMapOvr>
    <a:masterClrMapping/>
  </p:clrMapOvr>
  <mc:AlternateContent xmlns:mc="http://schemas.openxmlformats.org/markup-compatibility/2006" xmlns:p14="http://schemas.microsoft.com/office/powerpoint/2010/main">
    <mc:Choice Requires="p14">
      <p:transition spd="med" p14:dur="700" advTm="99316">
        <p:fade/>
      </p:transition>
    </mc:Choice>
    <mc:Fallback xmlns="">
      <p:transition spd="med" advTm="99316">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8B98-359B-4D81-B4AC-B93E52451BCC}"/>
              </a:ext>
            </a:extLst>
          </p:cNvPr>
          <p:cNvSpPr>
            <a:spLocks noGrp="1"/>
          </p:cNvSpPr>
          <p:nvPr>
            <p:ph type="title"/>
          </p:nvPr>
        </p:nvSpPr>
        <p:spPr>
          <a:xfrm>
            <a:off x="540000" y="297098"/>
            <a:ext cx="11124778" cy="609398"/>
          </a:xfrm>
        </p:spPr>
        <p:txBody>
          <a:bodyPr/>
          <a:lstStyle/>
          <a:p>
            <a:r>
              <a:rPr lang="en-GB" dirty="0"/>
              <a:t>Scope for Change</a:t>
            </a:r>
          </a:p>
        </p:txBody>
      </p:sp>
      <p:sp>
        <p:nvSpPr>
          <p:cNvPr id="4" name="Content Placeholder 3">
            <a:extLst>
              <a:ext uri="{FF2B5EF4-FFF2-40B4-BE49-F238E27FC236}">
                <a16:creationId xmlns:a16="http://schemas.microsoft.com/office/drawing/2014/main" id="{E72B5CFE-088B-4B11-A453-10087DF563BB}"/>
              </a:ext>
            </a:extLst>
          </p:cNvPr>
          <p:cNvSpPr>
            <a:spLocks noGrp="1"/>
          </p:cNvSpPr>
          <p:nvPr>
            <p:ph idx="13"/>
          </p:nvPr>
        </p:nvSpPr>
        <p:spPr>
          <a:xfrm>
            <a:off x="540000" y="1840773"/>
            <a:ext cx="10515600" cy="3662541"/>
          </a:xfrm>
        </p:spPr>
        <p:txBody>
          <a:bodyPr/>
          <a:lstStyle/>
          <a:p>
            <a:pPr marL="457200" indent="-457200">
              <a:buFont typeface="Arial" panose="020B0604020202020204" pitchFamily="34" charset="0"/>
              <a:buChar char="•"/>
            </a:pPr>
            <a:r>
              <a:rPr lang="en-GB" dirty="0"/>
              <a:t>True accessibility can feel radical </a:t>
            </a:r>
          </a:p>
          <a:p>
            <a:pPr marL="457200" indent="-457200">
              <a:buFont typeface="Arial" panose="020B0604020202020204" pitchFamily="34" charset="0"/>
              <a:buChar char="•"/>
            </a:pPr>
            <a:r>
              <a:rPr lang="en-GB" dirty="0"/>
              <a:t>First time many people had an accessible experience with other disabled people</a:t>
            </a:r>
          </a:p>
          <a:p>
            <a:pPr marL="457200" indent="-457200">
              <a:buFont typeface="Arial" panose="020B0604020202020204" pitchFamily="34" charset="0"/>
              <a:buChar char="•"/>
            </a:pPr>
            <a:r>
              <a:rPr lang="en-GB" dirty="0"/>
              <a:t>1-1 support is vital</a:t>
            </a:r>
          </a:p>
          <a:p>
            <a:pPr marL="457200" indent="-457200">
              <a:buFont typeface="Arial" panose="020B0604020202020204" pitchFamily="34" charset="0"/>
              <a:buChar char="•"/>
            </a:pPr>
            <a:r>
              <a:rPr lang="en-GB" dirty="0"/>
              <a:t>Engagement changes over 6 months</a:t>
            </a:r>
          </a:p>
          <a:p>
            <a:pPr marL="457200" indent="-457200">
              <a:buFont typeface="Arial" panose="020B0604020202020204" pitchFamily="34" charset="0"/>
              <a:buChar char="•"/>
            </a:pPr>
            <a:r>
              <a:rPr lang="en-GB" b="1" dirty="0"/>
              <a:t>Campaigners are all experts in their own experiences</a:t>
            </a:r>
          </a:p>
        </p:txBody>
      </p:sp>
      <p:pic>
        <p:nvPicPr>
          <p:cNvPr id="5" name="Content Placeholder 10">
            <a:extLst>
              <a:ext uri="{FF2B5EF4-FFF2-40B4-BE49-F238E27FC236}">
                <a16:creationId xmlns:a16="http://schemas.microsoft.com/office/drawing/2014/main" id="{F343A637-46A4-4271-8E76-BD6B9866D594}"/>
              </a:ext>
            </a:extLst>
          </p:cNvPr>
          <p:cNvPicPr>
            <a:picLocks noChangeAspect="1"/>
          </p:cNvPicPr>
          <p:nvPr/>
        </p:nvPicPr>
        <p:blipFill>
          <a:blip r:embed="rId2"/>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2949150161"/>
      </p:ext>
    </p:extLst>
  </p:cSld>
  <p:clrMapOvr>
    <a:masterClrMapping/>
  </p:clrMapOvr>
  <mc:AlternateContent xmlns:mc="http://schemas.openxmlformats.org/markup-compatibility/2006" xmlns:p14="http://schemas.microsoft.com/office/powerpoint/2010/main">
    <mc:Choice Requires="p14">
      <p:transition spd="med" p14:dur="700" advTm="277818">
        <p:fade/>
      </p:transition>
    </mc:Choice>
    <mc:Fallback xmlns="">
      <p:transition spd="med" advTm="277818">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FCC7-2302-47C0-83E8-318F33BFD294}"/>
              </a:ext>
            </a:extLst>
          </p:cNvPr>
          <p:cNvSpPr>
            <a:spLocks noGrp="1"/>
          </p:cNvSpPr>
          <p:nvPr>
            <p:ph type="title"/>
          </p:nvPr>
        </p:nvSpPr>
        <p:spPr>
          <a:xfrm>
            <a:off x="1454400" y="977952"/>
            <a:ext cx="6618038" cy="747897"/>
          </a:xfrm>
        </p:spPr>
        <p:txBody>
          <a:bodyPr/>
          <a:lstStyle/>
          <a:p>
            <a:r>
              <a:rPr lang="en-GB" dirty="0"/>
              <a:t>Discussion</a:t>
            </a:r>
          </a:p>
        </p:txBody>
      </p:sp>
    </p:spTree>
    <p:extLst>
      <p:ext uri="{BB962C8B-B14F-4D97-AF65-F5344CB8AC3E}">
        <p14:creationId xmlns:p14="http://schemas.microsoft.com/office/powerpoint/2010/main" val="1967113738"/>
      </p:ext>
    </p:extLst>
  </p:cSld>
  <p:clrMapOvr>
    <a:masterClrMapping/>
  </p:clrMapOvr>
  <mc:AlternateContent xmlns:mc="http://schemas.openxmlformats.org/markup-compatibility/2006" xmlns:p14="http://schemas.microsoft.com/office/powerpoint/2010/main">
    <mc:Choice Requires="p14">
      <p:transition spd="med" p14:dur="700" advTm="167">
        <p:fade/>
      </p:transition>
    </mc:Choice>
    <mc:Fallback xmlns="">
      <p:transition spd="med" advTm="167">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AAB5-FA25-4024-A365-019A9B307124}"/>
              </a:ext>
            </a:extLst>
          </p:cNvPr>
          <p:cNvSpPr>
            <a:spLocks noGrp="1"/>
          </p:cNvSpPr>
          <p:nvPr>
            <p:ph type="title"/>
          </p:nvPr>
        </p:nvSpPr>
        <p:spPr/>
        <p:txBody>
          <a:bodyPr/>
          <a:lstStyle/>
          <a:p>
            <a:r>
              <a:rPr lang="en-GB" dirty="0"/>
              <a:t>Discussion</a:t>
            </a:r>
          </a:p>
        </p:txBody>
      </p:sp>
      <p:sp>
        <p:nvSpPr>
          <p:cNvPr id="4" name="Content Placeholder 3">
            <a:extLst>
              <a:ext uri="{FF2B5EF4-FFF2-40B4-BE49-F238E27FC236}">
                <a16:creationId xmlns:a16="http://schemas.microsoft.com/office/drawing/2014/main" id="{9A5D106F-DDE7-46B1-BA86-53B307B24139}"/>
              </a:ext>
            </a:extLst>
          </p:cNvPr>
          <p:cNvSpPr>
            <a:spLocks noGrp="1"/>
          </p:cNvSpPr>
          <p:nvPr>
            <p:ph idx="13"/>
          </p:nvPr>
        </p:nvSpPr>
        <p:spPr>
          <a:xfrm>
            <a:off x="540000" y="2276872"/>
            <a:ext cx="10515600" cy="3393237"/>
          </a:xfrm>
        </p:spPr>
        <p:txBody>
          <a:bodyPr/>
          <a:lstStyle/>
          <a:p>
            <a:r>
              <a:rPr lang="en-GB" dirty="0"/>
              <a:t>Do you have any questions for us?</a:t>
            </a:r>
          </a:p>
          <a:p>
            <a:r>
              <a:rPr lang="en-GB" dirty="0"/>
              <a:t>How does this compare with your experiences of strategic shift or losing control to people you work with?</a:t>
            </a:r>
          </a:p>
          <a:p>
            <a:r>
              <a:rPr lang="en-GB" dirty="0"/>
              <a:t>What blocks do you find in strategic shift and/or establishing programmes which are self-directed?</a:t>
            </a:r>
          </a:p>
          <a:p>
            <a:endParaRPr lang="en-GB" dirty="0"/>
          </a:p>
        </p:txBody>
      </p:sp>
    </p:spTree>
    <p:extLst>
      <p:ext uri="{BB962C8B-B14F-4D97-AF65-F5344CB8AC3E}">
        <p14:creationId xmlns:p14="http://schemas.microsoft.com/office/powerpoint/2010/main" val="239141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08E7-F014-4A7B-AEAF-9AD4EEAB82D9}"/>
              </a:ext>
            </a:extLst>
          </p:cNvPr>
          <p:cNvSpPr>
            <a:spLocks noGrp="1"/>
          </p:cNvSpPr>
          <p:nvPr>
            <p:ph type="title"/>
          </p:nvPr>
        </p:nvSpPr>
        <p:spPr>
          <a:xfrm>
            <a:off x="1454400" y="977952"/>
            <a:ext cx="6618038" cy="1495794"/>
          </a:xfrm>
        </p:spPr>
        <p:txBody>
          <a:bodyPr/>
          <a:lstStyle/>
          <a:p>
            <a:r>
              <a:rPr lang="en-GB" dirty="0"/>
              <a:t>What do you know about Scope?</a:t>
            </a:r>
          </a:p>
        </p:txBody>
      </p:sp>
    </p:spTree>
    <p:extLst>
      <p:ext uri="{BB962C8B-B14F-4D97-AF65-F5344CB8AC3E}">
        <p14:creationId xmlns:p14="http://schemas.microsoft.com/office/powerpoint/2010/main" val="18891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B50-CD28-4F88-BE1C-DC56ED41ADF6}"/>
              </a:ext>
            </a:extLst>
          </p:cNvPr>
          <p:cNvSpPr>
            <a:spLocks noGrp="1"/>
          </p:cNvSpPr>
          <p:nvPr>
            <p:ph type="title"/>
          </p:nvPr>
        </p:nvSpPr>
        <p:spPr/>
        <p:txBody>
          <a:bodyPr/>
          <a:lstStyle/>
          <a:p>
            <a:r>
              <a:rPr lang="en-GB" dirty="0"/>
              <a:t>Thank you</a:t>
            </a:r>
          </a:p>
        </p:txBody>
      </p:sp>
      <p:sp>
        <p:nvSpPr>
          <p:cNvPr id="4" name="Subtitle 3">
            <a:extLst>
              <a:ext uri="{FF2B5EF4-FFF2-40B4-BE49-F238E27FC236}">
                <a16:creationId xmlns:a16="http://schemas.microsoft.com/office/drawing/2014/main" id="{E8FC9BB2-7AC3-4F77-9A9F-9CDB208B5DFE}"/>
              </a:ext>
            </a:extLst>
          </p:cNvPr>
          <p:cNvSpPr txBox="1">
            <a:spLocks/>
          </p:cNvSpPr>
          <p:nvPr/>
        </p:nvSpPr>
        <p:spPr>
          <a:xfrm>
            <a:off x="903984" y="2989053"/>
            <a:ext cx="9177338" cy="3769884"/>
          </a:xfrm>
          <a:prstGeom prst="rect">
            <a:avLst/>
          </a:prstGeom>
        </p:spPr>
        <p:txBody>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2800" b="1" i="0" kern="1200">
                <a:solidFill>
                  <a:srgbClr val="59029F"/>
                </a:solidFill>
                <a:latin typeface="Hargreaves" pitchFamily="2" charset="0"/>
                <a:ea typeface="+mn-ea"/>
                <a:cs typeface="+mn-cs"/>
              </a:defRPr>
            </a:lvl1pPr>
            <a:lvl2pPr marL="685800" indent="-228600" algn="l" defTabSz="914400" rtl="0" eaLnBrk="1" latinLnBrk="0" hangingPunct="1">
              <a:lnSpc>
                <a:spcPct val="100000"/>
              </a:lnSpc>
              <a:spcBef>
                <a:spcPts val="500"/>
              </a:spcBef>
              <a:spcAft>
                <a:spcPts val="1200"/>
              </a:spcAft>
              <a:buClr>
                <a:srgbClr val="59029F"/>
              </a:buClr>
              <a:buFont typeface="Arial" panose="020B0604020202020204" pitchFamily="34" charset="0"/>
              <a:buChar char="•"/>
              <a:defRPr sz="2400" kern="1200">
                <a:solidFill>
                  <a:srgbClr val="000000"/>
                </a:solidFill>
                <a:latin typeface="Hargreaves Book" pitchFamily="2" charset="0"/>
                <a:ea typeface="+mn-ea"/>
                <a:cs typeface="+mn-cs"/>
              </a:defRPr>
            </a:lvl2pPr>
            <a:lvl3pPr marL="1143000" indent="-228600" algn="l" defTabSz="914400" rtl="0" eaLnBrk="1" latinLnBrk="0" hangingPunct="1">
              <a:lnSpc>
                <a:spcPct val="100000"/>
              </a:lnSpc>
              <a:spcBef>
                <a:spcPts val="500"/>
              </a:spcBef>
              <a:spcAft>
                <a:spcPts val="1200"/>
              </a:spcAft>
              <a:buClr>
                <a:srgbClr val="59029F"/>
              </a:buClr>
              <a:buFont typeface="Arial" panose="020B0604020202020204" pitchFamily="34" charset="0"/>
              <a:buChar char="•"/>
              <a:defRPr sz="2000" kern="1200">
                <a:solidFill>
                  <a:schemeClr val="tx1"/>
                </a:solidFill>
                <a:latin typeface="Hargreaves Book" pitchFamily="2" charset="0"/>
                <a:ea typeface="+mn-ea"/>
                <a:cs typeface="+mn-cs"/>
              </a:defRPr>
            </a:lvl3pPr>
            <a:lvl4pPr marL="1600200" indent="-228600" algn="l" defTabSz="914400" rtl="0" eaLnBrk="1" latinLnBrk="0" hangingPunct="1">
              <a:lnSpc>
                <a:spcPct val="100000"/>
              </a:lnSpc>
              <a:spcBef>
                <a:spcPts val="500"/>
              </a:spcBef>
              <a:spcAft>
                <a:spcPts val="1200"/>
              </a:spcAft>
              <a:buClr>
                <a:srgbClr val="59029F"/>
              </a:buClr>
              <a:buFont typeface="Arial" panose="020B0604020202020204" pitchFamily="34" charset="0"/>
              <a:buChar char="•"/>
              <a:defRPr sz="1800" kern="1200">
                <a:solidFill>
                  <a:schemeClr val="tx1"/>
                </a:solidFill>
                <a:latin typeface="Hargreaves Book" pitchFamily="2" charset="0"/>
                <a:ea typeface="+mn-ea"/>
                <a:cs typeface="+mn-cs"/>
              </a:defRPr>
            </a:lvl4pPr>
            <a:lvl5pPr marL="2057400" indent="-228600" algn="l" defTabSz="914400" rtl="0" eaLnBrk="1" latinLnBrk="0" hangingPunct="1">
              <a:lnSpc>
                <a:spcPct val="100000"/>
              </a:lnSpc>
              <a:spcBef>
                <a:spcPts val="500"/>
              </a:spcBef>
              <a:spcAft>
                <a:spcPts val="1200"/>
              </a:spcAft>
              <a:buClr>
                <a:srgbClr val="59029F"/>
              </a:buClr>
              <a:buFont typeface="Arial" panose="020B0604020202020204" pitchFamily="34" charset="0"/>
              <a:buChar char="•"/>
              <a:defRPr sz="1800" kern="1200">
                <a:solidFill>
                  <a:schemeClr val="tx1"/>
                </a:solidFill>
                <a:latin typeface="Hargreaves 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Keep in touch:</a:t>
            </a:r>
          </a:p>
          <a:p>
            <a:r>
              <a:rPr lang="en-GB" dirty="0">
                <a:solidFill>
                  <a:schemeClr val="bg1"/>
                </a:solidFill>
                <a:hlinkClick r:id="rId2">
                  <a:extLst>
                    <a:ext uri="{A12FA001-AC4F-418D-AE19-62706E023703}">
                      <ahyp:hlinkClr xmlns:ahyp="http://schemas.microsoft.com/office/drawing/2018/hyperlinkcolor" val="tx"/>
                    </a:ext>
                  </a:extLst>
                </a:hlinkClick>
              </a:rPr>
              <a:t>Ceri.Smith@scope.org.uk</a:t>
            </a:r>
            <a:r>
              <a:rPr lang="en-GB" dirty="0">
                <a:solidFill>
                  <a:schemeClr val="bg1"/>
                </a:solidFill>
              </a:rPr>
              <a:t> </a:t>
            </a:r>
          </a:p>
          <a:p>
            <a:r>
              <a:rPr lang="en-GB" dirty="0">
                <a:solidFill>
                  <a:schemeClr val="bg1"/>
                </a:solidFill>
                <a:hlinkClick r:id="rId3">
                  <a:extLst>
                    <a:ext uri="{A12FA001-AC4F-418D-AE19-62706E023703}">
                      <ahyp:hlinkClr xmlns:ahyp="http://schemas.microsoft.com/office/drawing/2018/hyperlinkcolor" val="tx"/>
                    </a:ext>
                  </a:extLst>
                </a:hlinkClick>
              </a:rPr>
              <a:t>Miriam.Steiner@scope.org.uk</a:t>
            </a:r>
            <a:endParaRPr lang="en-GB" dirty="0">
              <a:solidFill>
                <a:schemeClr val="bg1"/>
              </a:solidFill>
            </a:endParaRPr>
          </a:p>
          <a:p>
            <a:r>
              <a:rPr lang="en-GB" dirty="0">
                <a:solidFill>
                  <a:schemeClr val="bg1"/>
                </a:solidFill>
              </a:rPr>
              <a:t>@Scope</a:t>
            </a:r>
          </a:p>
          <a:p>
            <a:r>
              <a:rPr lang="en-GB" dirty="0">
                <a:solidFill>
                  <a:schemeClr val="bg1"/>
                </a:solidFill>
              </a:rPr>
              <a:t>#</a:t>
            </a:r>
            <a:r>
              <a:rPr lang="en-GB" dirty="0" err="1">
                <a:solidFill>
                  <a:schemeClr val="bg1"/>
                </a:solidFill>
              </a:rPr>
              <a:t>ScopeForChange</a:t>
            </a:r>
            <a:endParaRPr lang="en-GB" dirty="0">
              <a:solidFill>
                <a:schemeClr val="bg1"/>
              </a:solidFill>
            </a:endParaRPr>
          </a:p>
        </p:txBody>
      </p:sp>
    </p:spTree>
    <p:extLst>
      <p:ext uri="{BB962C8B-B14F-4D97-AF65-F5344CB8AC3E}">
        <p14:creationId xmlns:p14="http://schemas.microsoft.com/office/powerpoint/2010/main" val="211564397"/>
      </p:ext>
    </p:extLst>
  </p:cSld>
  <p:clrMapOvr>
    <a:masterClrMapping/>
  </p:clrMapOvr>
  <mc:AlternateContent xmlns:mc="http://schemas.openxmlformats.org/markup-compatibility/2006" xmlns:p14="http://schemas.microsoft.com/office/powerpoint/2010/main">
    <mc:Choice Requires="p14">
      <p:transition spd="med" p14:dur="700" advTm="84">
        <p:fade/>
      </p:transition>
    </mc:Choice>
    <mc:Fallback xmlns="">
      <p:transition spd="med" advTm="8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9568-5C1F-49EC-8388-61AFB7BEA111}"/>
              </a:ext>
            </a:extLst>
          </p:cNvPr>
          <p:cNvSpPr>
            <a:spLocks noGrp="1"/>
          </p:cNvSpPr>
          <p:nvPr>
            <p:ph type="title"/>
          </p:nvPr>
        </p:nvSpPr>
        <p:spPr>
          <a:xfrm>
            <a:off x="1454400" y="977952"/>
            <a:ext cx="6618038" cy="747897"/>
          </a:xfrm>
        </p:spPr>
        <p:txBody>
          <a:bodyPr/>
          <a:lstStyle/>
          <a:p>
            <a:r>
              <a:rPr lang="en-GB" dirty="0"/>
              <a:t>Our history</a:t>
            </a:r>
          </a:p>
        </p:txBody>
      </p:sp>
    </p:spTree>
    <p:extLst>
      <p:ext uri="{BB962C8B-B14F-4D97-AF65-F5344CB8AC3E}">
        <p14:creationId xmlns:p14="http://schemas.microsoft.com/office/powerpoint/2010/main" val="130807160"/>
      </p:ext>
    </p:extLst>
  </p:cSld>
  <p:clrMapOvr>
    <a:masterClrMapping/>
  </p:clrMapOvr>
  <mc:AlternateContent xmlns:mc="http://schemas.openxmlformats.org/markup-compatibility/2006" xmlns:p14="http://schemas.microsoft.com/office/powerpoint/2010/main">
    <mc:Choice Requires="p14">
      <p:transition spd="med" p14:dur="700" advTm="9496">
        <p:fade/>
      </p:transition>
    </mc:Choice>
    <mc:Fallback xmlns="">
      <p:transition spd="med" advTm="949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p:txBody>
          <a:bodyPr/>
          <a:lstStyle/>
          <a:p>
            <a:r>
              <a:rPr lang="en-GB" dirty="0"/>
              <a:t>The birth of The Spastics Society</a:t>
            </a:r>
            <a:endParaRPr lang="en-US" dirty="0"/>
          </a:p>
        </p:txBody>
      </p:sp>
      <p:sp>
        <p:nvSpPr>
          <p:cNvPr id="2" name="Rectangle 1">
            <a:extLst>
              <a:ext uri="{FF2B5EF4-FFF2-40B4-BE49-F238E27FC236}">
                <a16:creationId xmlns:a16="http://schemas.microsoft.com/office/drawing/2014/main" id="{28DFA874-458F-4E21-9AC7-90EC4D9FC98E}"/>
              </a:ext>
            </a:extLst>
          </p:cNvPr>
          <p:cNvSpPr/>
          <p:nvPr/>
        </p:nvSpPr>
        <p:spPr>
          <a:xfrm>
            <a:off x="540000" y="2007722"/>
            <a:ext cx="6632960" cy="3970318"/>
          </a:xfrm>
          <a:prstGeom prst="rect">
            <a:avLst/>
          </a:prstGeom>
        </p:spPr>
        <p:txBody>
          <a:bodyPr wrap="square">
            <a:spAutoFit/>
          </a:bodyPr>
          <a:lstStyle/>
          <a:p>
            <a:r>
              <a:rPr lang="en-US" sz="2800" dirty="0">
                <a:latin typeface="Hargreaves" panose="00000600000000000000" pitchFamily="2" charset="0"/>
              </a:rPr>
              <a:t>“A new and powerful society has been formed to press, argue and fight to get better treatment for spastic sufferers. Would you ask all sufferers or their relatives to write to the National Spastics Society at the above address and start helping the Society?”</a:t>
            </a:r>
          </a:p>
          <a:p>
            <a:endParaRPr lang="en-US" sz="2800" dirty="0">
              <a:latin typeface="Hargreaves" panose="00000600000000000000" pitchFamily="2" charset="0"/>
            </a:endParaRPr>
          </a:p>
          <a:p>
            <a:r>
              <a:rPr lang="en-GB" sz="2800" b="1" dirty="0">
                <a:latin typeface="Hargreaves" panose="00000600000000000000" pitchFamily="2" charset="0"/>
              </a:rPr>
              <a:t>Ian Dawson-Shepherd, Chairman, 1952</a:t>
            </a:r>
          </a:p>
        </p:txBody>
      </p:sp>
      <p:pic>
        <p:nvPicPr>
          <p:cNvPr id="5" name="Picture 4">
            <a:extLst>
              <a:ext uri="{FF2B5EF4-FFF2-40B4-BE49-F238E27FC236}">
                <a16:creationId xmlns:a16="http://schemas.microsoft.com/office/drawing/2014/main" id="{FD204959-2B31-404D-960F-2F00A21756BA}"/>
              </a:ext>
            </a:extLst>
          </p:cNvPr>
          <p:cNvPicPr>
            <a:picLocks noChangeAspect="1"/>
          </p:cNvPicPr>
          <p:nvPr/>
        </p:nvPicPr>
        <p:blipFill>
          <a:blip r:embed="rId2"/>
          <a:stretch>
            <a:fillRect/>
          </a:stretch>
        </p:blipFill>
        <p:spPr>
          <a:xfrm>
            <a:off x="7831400" y="2397761"/>
            <a:ext cx="3987801" cy="3190240"/>
          </a:xfrm>
          <a:prstGeom prst="rect">
            <a:avLst/>
          </a:prstGeom>
        </p:spPr>
      </p:pic>
      <p:pic>
        <p:nvPicPr>
          <p:cNvPr id="11" name="Content Placeholder 10">
            <a:extLst>
              <a:ext uri="{FF2B5EF4-FFF2-40B4-BE49-F238E27FC236}">
                <a16:creationId xmlns:a16="http://schemas.microsoft.com/office/drawing/2014/main" id="{FA5AA23A-EC8D-4252-96C4-B7C498602092}"/>
              </a:ext>
            </a:extLst>
          </p:cNvPr>
          <p:cNvPicPr>
            <a:picLocks noChangeAspect="1"/>
          </p:cNvPicPr>
          <p:nvPr/>
        </p:nvPicPr>
        <p:blipFill>
          <a:blip r:embed="rId3"/>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4156035954"/>
      </p:ext>
    </p:extLst>
  </p:cSld>
  <p:clrMapOvr>
    <a:masterClrMapping/>
  </p:clrMapOvr>
  <mc:AlternateContent xmlns:mc="http://schemas.openxmlformats.org/markup-compatibility/2006" xmlns:p14="http://schemas.microsoft.com/office/powerpoint/2010/main">
    <mc:Choice Requires="p14">
      <p:transition spd="med" p14:dur="700" advTm="35215">
        <p:fade/>
      </p:transition>
    </mc:Choice>
    <mc:Fallback xmlns="">
      <p:transition spd="med" advTm="3521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p:txBody>
          <a:bodyPr/>
          <a:lstStyle/>
          <a:p>
            <a:r>
              <a:rPr lang="en-GB" dirty="0"/>
              <a:t>A campaign that became a charity…</a:t>
            </a:r>
            <a:br>
              <a:rPr lang="en-GB" dirty="0"/>
            </a:br>
            <a:endParaRPr lang="en-US" dirty="0"/>
          </a:p>
        </p:txBody>
      </p:sp>
      <p:pic>
        <p:nvPicPr>
          <p:cNvPr id="6" name="Picture 4" descr="Craig-y-parc school">
            <a:extLst>
              <a:ext uri="{FF2B5EF4-FFF2-40B4-BE49-F238E27FC236}">
                <a16:creationId xmlns:a16="http://schemas.microsoft.com/office/drawing/2014/main" id="{A02EE8E1-82AA-480F-90C9-95AE16A59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102" y="4110710"/>
            <a:ext cx="3316948" cy="2511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ested Hall in Kelvedon in Essex was a residential service for people with CP.">
            <a:extLst>
              <a:ext uri="{FF2B5EF4-FFF2-40B4-BE49-F238E27FC236}">
                <a16:creationId xmlns:a16="http://schemas.microsoft.com/office/drawing/2014/main" id="{6708C6DB-0409-4F56-9891-8B9F78A6B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672" y="1322866"/>
            <a:ext cx="3820601" cy="2787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erial view of Thomas Delarue School">
            <a:extLst>
              <a:ext uri="{FF2B5EF4-FFF2-40B4-BE49-F238E27FC236}">
                <a16:creationId xmlns:a16="http://schemas.microsoft.com/office/drawing/2014/main" id="{B6AAE5E6-5B35-4013-AFFE-15AF850B3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72" y="4281846"/>
            <a:ext cx="3820601" cy="2340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49BF1BF-079F-430C-A1FC-3759FF4D1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1485" y="1371795"/>
            <a:ext cx="4156194" cy="2340118"/>
          </a:xfrm>
          <a:prstGeom prst="rect">
            <a:avLst/>
          </a:prstGeom>
        </p:spPr>
      </p:pic>
      <p:pic>
        <p:nvPicPr>
          <p:cNvPr id="9" name="Content Placeholder 10">
            <a:extLst>
              <a:ext uri="{FF2B5EF4-FFF2-40B4-BE49-F238E27FC236}">
                <a16:creationId xmlns:a16="http://schemas.microsoft.com/office/drawing/2014/main" id="{5A538A4D-72C5-443A-A0B9-14BE257264A7}"/>
              </a:ext>
            </a:extLst>
          </p:cNvPr>
          <p:cNvPicPr>
            <a:picLocks noChangeAspect="1"/>
          </p:cNvPicPr>
          <p:nvPr/>
        </p:nvPicPr>
        <p:blipFill>
          <a:blip r:embed="rId6"/>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1030849355"/>
      </p:ext>
    </p:extLst>
  </p:cSld>
  <p:clrMapOvr>
    <a:masterClrMapping/>
  </p:clrMapOvr>
  <mc:AlternateContent xmlns:mc="http://schemas.openxmlformats.org/markup-compatibility/2006" xmlns:p14="http://schemas.microsoft.com/office/powerpoint/2010/main">
    <mc:Choice Requires="p14">
      <p:transition spd="med" p14:dur="700" advTm="1771">
        <p:fade/>
      </p:transition>
    </mc:Choice>
    <mc:Fallback xmlns="">
      <p:transition spd="med" advTm="177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p:txBody>
          <a:bodyPr/>
          <a:lstStyle/>
          <a:p>
            <a:r>
              <a:rPr lang="en-GB" dirty="0"/>
              <a:t>Scope – campaigning for change </a:t>
            </a:r>
            <a:br>
              <a:rPr lang="en-GB" dirty="0"/>
            </a:br>
            <a:endParaRPr lang="en-US" dirty="0"/>
          </a:p>
        </p:txBody>
      </p:sp>
      <p:pic>
        <p:nvPicPr>
          <p:cNvPr id="1028" name="Picture 4" descr="Bill Hargreaves' parents were told that, because he had cerebral palsy, he would ânever walk or work or wedâ. The poster shows him receiving his MBE with his wife.">
            <a:extLst>
              <a:ext uri="{FF2B5EF4-FFF2-40B4-BE49-F238E27FC236}">
                <a16:creationId xmlns:a16="http://schemas.microsoft.com/office/drawing/2014/main" id="{CC5A1C67-83EB-4EE6-9CEA-D90B530A2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73" y="1295400"/>
            <a:ext cx="338137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a:extLst>
              <a:ext uri="{FF2B5EF4-FFF2-40B4-BE49-F238E27FC236}">
                <a16:creationId xmlns:a16="http://schemas.microsoft.com/office/drawing/2014/main" id="{BD8F007F-D92E-46FE-881F-00B9D4D79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7" t="3333" r="5795" b="3223"/>
          <a:stretch/>
        </p:blipFill>
        <p:spPr bwMode="auto">
          <a:xfrm>
            <a:off x="4328159" y="1295399"/>
            <a:ext cx="3012438" cy="46915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archive.scope.org.uk/Images1/1980s%20WC%20poster.jpg">
            <a:extLst>
              <a:ext uri="{FF2B5EF4-FFF2-40B4-BE49-F238E27FC236}">
                <a16:creationId xmlns:a16="http://schemas.microsoft.com/office/drawing/2014/main" id="{E87DE60D-98E1-4499-B6B2-563F989CA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510" y="1222781"/>
            <a:ext cx="3435284" cy="471723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10">
            <a:extLst>
              <a:ext uri="{FF2B5EF4-FFF2-40B4-BE49-F238E27FC236}">
                <a16:creationId xmlns:a16="http://schemas.microsoft.com/office/drawing/2014/main" id="{58D11B3B-62B3-4DDB-82A4-38BE331105D6}"/>
              </a:ext>
            </a:extLst>
          </p:cNvPr>
          <p:cNvPicPr>
            <a:picLocks noChangeAspect="1"/>
          </p:cNvPicPr>
          <p:nvPr/>
        </p:nvPicPr>
        <p:blipFill>
          <a:blip r:embed="rId5"/>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1974049825"/>
      </p:ext>
    </p:extLst>
  </p:cSld>
  <p:clrMapOvr>
    <a:masterClrMapping/>
  </p:clrMapOvr>
  <mc:AlternateContent xmlns:mc="http://schemas.openxmlformats.org/markup-compatibility/2006" xmlns:p14="http://schemas.microsoft.com/office/powerpoint/2010/main">
    <mc:Choice Requires="p14">
      <p:transition spd="med" p14:dur="700" advTm="39071">
        <p:fade/>
      </p:transition>
    </mc:Choice>
    <mc:Fallback xmlns="">
      <p:transition spd="med" advTm="3907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p:txBody>
          <a:bodyPr/>
          <a:lstStyle/>
          <a:p>
            <a:r>
              <a:rPr lang="en-GB" dirty="0"/>
              <a:t>Scope – campaigning for change </a:t>
            </a:r>
            <a:br>
              <a:rPr lang="en-GB" dirty="0"/>
            </a:br>
            <a:endParaRPr lang="en-US" dirty="0"/>
          </a:p>
        </p:txBody>
      </p:sp>
      <p:pic>
        <p:nvPicPr>
          <p:cNvPr id="1026" name="Picture 2" descr="Image result for end the awkward">
            <a:extLst>
              <a:ext uri="{FF2B5EF4-FFF2-40B4-BE49-F238E27FC236}">
                <a16:creationId xmlns:a16="http://schemas.microsoft.com/office/drawing/2014/main" id="{6505AEC3-150C-446F-A2FE-69A920DFE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138" y="1218497"/>
            <a:ext cx="8559761" cy="2567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3B25983-0955-40B3-88A7-68AA893E9004}"/>
              </a:ext>
            </a:extLst>
          </p:cNvPr>
          <p:cNvPicPr>
            <a:picLocks noChangeAspect="1"/>
          </p:cNvPicPr>
          <p:nvPr/>
        </p:nvPicPr>
        <p:blipFill>
          <a:blip r:embed="rId3"/>
          <a:stretch>
            <a:fillRect/>
          </a:stretch>
        </p:blipFill>
        <p:spPr>
          <a:xfrm>
            <a:off x="2651040" y="4116628"/>
            <a:ext cx="4689560" cy="2313276"/>
          </a:xfrm>
          <a:prstGeom prst="rect">
            <a:avLst/>
          </a:prstGeom>
        </p:spPr>
      </p:pic>
      <p:pic>
        <p:nvPicPr>
          <p:cNvPr id="5" name="Picture 4" descr="A group of people looking at a screen&#10;&#10;Description automatically generated">
            <a:extLst>
              <a:ext uri="{FF2B5EF4-FFF2-40B4-BE49-F238E27FC236}">
                <a16:creationId xmlns:a16="http://schemas.microsoft.com/office/drawing/2014/main" id="{48A901C3-5A2C-4D71-B77A-813198667F9C}"/>
              </a:ext>
            </a:extLst>
          </p:cNvPr>
          <p:cNvPicPr>
            <a:picLocks noChangeAspect="1"/>
          </p:cNvPicPr>
          <p:nvPr/>
        </p:nvPicPr>
        <p:blipFill>
          <a:blip r:embed="rId4"/>
          <a:stretch>
            <a:fillRect/>
          </a:stretch>
        </p:blipFill>
        <p:spPr>
          <a:xfrm>
            <a:off x="390463" y="3581312"/>
            <a:ext cx="2149537" cy="3078912"/>
          </a:xfrm>
          <a:prstGeom prst="rect">
            <a:avLst/>
          </a:prstGeom>
        </p:spPr>
      </p:pic>
      <p:pic>
        <p:nvPicPr>
          <p:cNvPr id="7" name="Content Placeholder 10">
            <a:extLst>
              <a:ext uri="{FF2B5EF4-FFF2-40B4-BE49-F238E27FC236}">
                <a16:creationId xmlns:a16="http://schemas.microsoft.com/office/drawing/2014/main" id="{A02C179C-4812-4CE0-9895-411781FDD4D6}"/>
              </a:ext>
            </a:extLst>
          </p:cNvPr>
          <p:cNvPicPr>
            <a:picLocks noChangeAspect="1"/>
          </p:cNvPicPr>
          <p:nvPr/>
        </p:nvPicPr>
        <p:blipFill>
          <a:blip r:embed="rId5"/>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4064669429"/>
      </p:ext>
    </p:extLst>
  </p:cSld>
  <p:clrMapOvr>
    <a:masterClrMapping/>
  </p:clrMapOvr>
  <mc:AlternateContent xmlns:mc="http://schemas.openxmlformats.org/markup-compatibility/2006" xmlns:p14="http://schemas.microsoft.com/office/powerpoint/2010/main">
    <mc:Choice Requires="p14">
      <p:transition spd="med" p14:dur="700" advTm="51679">
        <p:fade/>
      </p:transition>
    </mc:Choice>
    <mc:Fallback xmlns="">
      <p:transition spd="med" advTm="5167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E47528-4032-A043-A638-B419FA8493A9}"/>
              </a:ext>
            </a:extLst>
          </p:cNvPr>
          <p:cNvSpPr>
            <a:spLocks noGrp="1"/>
          </p:cNvSpPr>
          <p:nvPr>
            <p:ph type="title"/>
          </p:nvPr>
        </p:nvSpPr>
        <p:spPr/>
        <p:txBody>
          <a:bodyPr/>
          <a:lstStyle/>
          <a:p>
            <a:r>
              <a:rPr lang="en-GB" dirty="0"/>
              <a:t>So what’s the problem…?</a:t>
            </a:r>
            <a:br>
              <a:rPr lang="en-GB" dirty="0"/>
            </a:br>
            <a:endParaRPr lang="en-US" dirty="0"/>
          </a:p>
        </p:txBody>
      </p:sp>
      <p:sp>
        <p:nvSpPr>
          <p:cNvPr id="3" name="Rectangle 2">
            <a:extLst>
              <a:ext uri="{FF2B5EF4-FFF2-40B4-BE49-F238E27FC236}">
                <a16:creationId xmlns:a16="http://schemas.microsoft.com/office/drawing/2014/main" id="{055B4497-3562-404B-AB02-3A346C4362C3}"/>
              </a:ext>
            </a:extLst>
          </p:cNvPr>
          <p:cNvSpPr/>
          <p:nvPr/>
        </p:nvSpPr>
        <p:spPr>
          <a:xfrm>
            <a:off x="540000" y="1178560"/>
            <a:ext cx="6533900" cy="4832092"/>
          </a:xfrm>
          <a:prstGeom prst="rect">
            <a:avLst/>
          </a:prstGeom>
        </p:spPr>
        <p:txBody>
          <a:bodyPr wrap="square">
            <a:spAutoFit/>
          </a:bodyPr>
          <a:lstStyle/>
          <a:p>
            <a:endParaRPr lang="en-US" sz="2800" b="1" dirty="0">
              <a:latin typeface="Hargeaves"/>
            </a:endParaRPr>
          </a:p>
          <a:p>
            <a:pPr marL="285750" indent="-285750">
              <a:buFont typeface="Arial" panose="020B0604020202020204" pitchFamily="34" charset="0"/>
              <a:buChar char="•"/>
            </a:pPr>
            <a:r>
              <a:rPr lang="en-US" sz="2800" dirty="0">
                <a:latin typeface="Hargeaves"/>
              </a:rPr>
              <a:t>Scope’s services were irrelevant to the vast majority of disabled people</a:t>
            </a:r>
          </a:p>
          <a:p>
            <a:pPr marL="285750" indent="-285750">
              <a:buFont typeface="Arial" panose="020B0604020202020204" pitchFamily="34" charset="0"/>
              <a:buChar char="•"/>
            </a:pPr>
            <a:r>
              <a:rPr lang="en-US" sz="2800" b="1" dirty="0">
                <a:latin typeface="Hargeaves"/>
              </a:rPr>
              <a:t>Scope’s credibility and effectiveness as a campaigning </a:t>
            </a:r>
            <a:r>
              <a:rPr lang="en-US" sz="2800" b="1" dirty="0" err="1">
                <a:latin typeface="Hargeaves"/>
              </a:rPr>
              <a:t>organisation</a:t>
            </a:r>
            <a:r>
              <a:rPr lang="en-US" sz="2800" b="1" dirty="0">
                <a:latin typeface="Hargeaves"/>
              </a:rPr>
              <a:t> was hampered by the tension between service delivery and social change</a:t>
            </a:r>
          </a:p>
          <a:p>
            <a:pPr marL="285750" indent="-285750">
              <a:buFont typeface="Arial" panose="020B0604020202020204" pitchFamily="34" charset="0"/>
              <a:buChar char="•"/>
            </a:pPr>
            <a:r>
              <a:rPr lang="en-US" sz="2800" dirty="0">
                <a:latin typeface="Hargeaves"/>
              </a:rPr>
              <a:t>Lack of focus – disconnect between ambition and activity</a:t>
            </a:r>
          </a:p>
          <a:p>
            <a:pPr marL="285750" indent="-285750">
              <a:buFont typeface="Arial" panose="020B0604020202020204" pitchFamily="34" charset="0"/>
              <a:buChar char="•"/>
            </a:pPr>
            <a:r>
              <a:rPr lang="en-US" sz="2800" dirty="0">
                <a:latin typeface="Hargeaves"/>
              </a:rPr>
              <a:t>Low reach and unable to evidence impact </a:t>
            </a:r>
          </a:p>
          <a:p>
            <a:pPr marL="285750" indent="-285750">
              <a:buFont typeface="Arial" panose="020B0604020202020204" pitchFamily="34" charset="0"/>
              <a:buChar char="•"/>
            </a:pPr>
            <a:r>
              <a:rPr lang="en-US" sz="2800" dirty="0">
                <a:latin typeface="Hargeaves"/>
              </a:rPr>
              <a:t>Strong competition </a:t>
            </a:r>
          </a:p>
        </p:txBody>
      </p:sp>
      <p:pic>
        <p:nvPicPr>
          <p:cNvPr id="5" name="Picture 2" descr="Picture">
            <a:extLst>
              <a:ext uri="{FF2B5EF4-FFF2-40B4-BE49-F238E27FC236}">
                <a16:creationId xmlns:a16="http://schemas.microsoft.com/office/drawing/2014/main" id="{673ABAE2-33B8-43A0-8D7A-AD5624B7B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732" y="1178560"/>
            <a:ext cx="3968868" cy="5619636"/>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10">
            <a:extLst>
              <a:ext uri="{FF2B5EF4-FFF2-40B4-BE49-F238E27FC236}">
                <a16:creationId xmlns:a16="http://schemas.microsoft.com/office/drawing/2014/main" id="{202607CA-5BC9-4670-93E0-203737B3CE74}"/>
              </a:ext>
            </a:extLst>
          </p:cNvPr>
          <p:cNvPicPr>
            <a:picLocks noChangeAspect="1"/>
          </p:cNvPicPr>
          <p:nvPr/>
        </p:nvPicPr>
        <p:blipFill>
          <a:blip r:embed="rId3"/>
          <a:stretch>
            <a:fillRect/>
          </a:stretch>
        </p:blipFill>
        <p:spPr>
          <a:xfrm>
            <a:off x="11055600" y="5875169"/>
            <a:ext cx="1004158" cy="619231"/>
          </a:xfrm>
          <a:prstGeom prst="rect">
            <a:avLst/>
          </a:prstGeom>
        </p:spPr>
      </p:pic>
    </p:spTree>
    <p:extLst>
      <p:ext uri="{BB962C8B-B14F-4D97-AF65-F5344CB8AC3E}">
        <p14:creationId xmlns:p14="http://schemas.microsoft.com/office/powerpoint/2010/main" val="1482830199"/>
      </p:ext>
    </p:extLst>
  </p:cSld>
  <p:clrMapOvr>
    <a:masterClrMapping/>
  </p:clrMapOvr>
  <mc:AlternateContent xmlns:mc="http://schemas.openxmlformats.org/markup-compatibility/2006" xmlns:p14="http://schemas.microsoft.com/office/powerpoint/2010/main">
    <mc:Choice Requires="p14">
      <p:transition spd="med" p14:dur="700" advTm="73995">
        <p:fade/>
      </p:transition>
    </mc:Choice>
    <mc:Fallback xmlns="">
      <p:transition spd="med" advTm="739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ope master">
  <a:themeElements>
    <a:clrScheme name="Scope">
      <a:dk1>
        <a:srgbClr val="000000"/>
      </a:dk1>
      <a:lt1>
        <a:srgbClr val="F6F3FA"/>
      </a:lt1>
      <a:dk2>
        <a:srgbClr val="58029F"/>
      </a:dk2>
      <a:lt2>
        <a:srgbClr val="F6F3FA"/>
      </a:lt2>
      <a:accent1>
        <a:srgbClr val="58029F"/>
      </a:accent1>
      <a:accent2>
        <a:srgbClr val="14C9C8"/>
      </a:accent2>
      <a:accent3>
        <a:srgbClr val="FED636"/>
      </a:accent3>
      <a:accent4>
        <a:srgbClr val="330457"/>
      </a:accent4>
      <a:accent5>
        <a:srgbClr val="89E4E4"/>
      </a:accent5>
      <a:accent6>
        <a:srgbClr val="AB7FCF"/>
      </a:accent6>
      <a:hlink>
        <a:srgbClr val="58029F"/>
      </a:hlink>
      <a:folHlink>
        <a:srgbClr val="33045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effectLst>
          <a:softEdge rad="0"/>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956AD67D82F346906A1254DB0B77E5" ma:contentTypeVersion="8" ma:contentTypeDescription="Create a new document." ma:contentTypeScope="" ma:versionID="746d4bf26fe343b5c169a25361ccb3d4">
  <xsd:schema xmlns:xsd="http://www.w3.org/2001/XMLSchema" xmlns:xs="http://www.w3.org/2001/XMLSchema" xmlns:p="http://schemas.microsoft.com/office/2006/metadata/properties" xmlns:ns2="a7273b59-0e4d-42f3-9f39-8925605f1255" xmlns:ns3="f41b347f-a94f-4e07-b7bd-9d6c41ce2c92" targetNamespace="http://schemas.microsoft.com/office/2006/metadata/properties" ma:root="true" ma:fieldsID="0f95e7c6f86f56a6881163b6ca3546a9" ns2:_="" ns3:_="">
    <xsd:import namespace="a7273b59-0e4d-42f3-9f39-8925605f1255"/>
    <xsd:import namespace="f41b347f-a94f-4e07-b7bd-9d6c41ce2c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73b59-0e4d-42f3-9f39-8925605f125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b347f-a94f-4e07-b7bd-9d6c41ce2c9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632D4E-E171-4FE3-A852-9D8D8ECEA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73b59-0e4d-42f3-9f39-8925605f1255"/>
    <ds:schemaRef ds:uri="f41b347f-a94f-4e07-b7bd-9d6c41ce2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853F15-DA70-4854-9475-7FC443F1E1B6}">
  <ds:schemaRefs>
    <ds:schemaRef ds:uri="a7273b59-0e4d-42f3-9f39-8925605f1255"/>
    <ds:schemaRef ds:uri="http://purl.org/dc/elements/1.1/"/>
    <ds:schemaRef ds:uri="http://schemas.microsoft.com/office/2006/metadata/properties"/>
    <ds:schemaRef ds:uri="http://www.w3.org/XML/1998/namespace"/>
    <ds:schemaRef ds:uri="http://schemas.microsoft.com/office/2006/documentManagement/types"/>
    <ds:schemaRef ds:uri="f41b347f-a94f-4e07-b7bd-9d6c41ce2c92"/>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2A8153F-C1C8-4F45-A2B2-F8A36F066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11701</TotalTime>
  <Words>1089</Words>
  <Application>Microsoft Office PowerPoint</Application>
  <PresentationFormat>Widescreen</PresentationFormat>
  <Paragraphs>154</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Hargeaves</vt:lpstr>
      <vt:lpstr>Hargreaves</vt:lpstr>
      <vt:lpstr>Hargreaves Book</vt:lpstr>
      <vt:lpstr>Scope master</vt:lpstr>
      <vt:lpstr>Scope for Change: Scope’s transition to social change </vt:lpstr>
      <vt:lpstr>Session structure</vt:lpstr>
      <vt:lpstr>What do you know about Scope?</vt:lpstr>
      <vt:lpstr>Our history</vt:lpstr>
      <vt:lpstr>The birth of The Spastics Society</vt:lpstr>
      <vt:lpstr>A campaign that became a charity… </vt:lpstr>
      <vt:lpstr>Scope – campaigning for change  </vt:lpstr>
      <vt:lpstr>Scope – campaigning for change  </vt:lpstr>
      <vt:lpstr>So what’s the problem…? </vt:lpstr>
      <vt:lpstr>Scope’s new strategy</vt:lpstr>
      <vt:lpstr>(Re)Introducing Scope </vt:lpstr>
      <vt:lpstr>Making social change Scope’s core  business</vt:lpstr>
      <vt:lpstr>Strategy – our approach </vt:lpstr>
      <vt:lpstr>PowerPoint Presentation</vt:lpstr>
      <vt:lpstr>The programme</vt:lpstr>
      <vt:lpstr>Why Scope for Change?</vt:lpstr>
      <vt:lpstr>Guiding principles</vt:lpstr>
      <vt:lpstr>Recruitment</vt:lpstr>
      <vt:lpstr>Training offered in 2018/19</vt:lpstr>
      <vt:lpstr>2018-2019 Campaigners</vt:lpstr>
      <vt:lpstr>Emily</vt:lpstr>
      <vt:lpstr>Claudia</vt:lpstr>
      <vt:lpstr>Alfie</vt:lpstr>
      <vt:lpstr>And the rest…</vt:lpstr>
      <vt:lpstr>What we’ve learnt</vt:lpstr>
      <vt:lpstr>Our strategic choice</vt:lpstr>
      <vt:lpstr>Scope for Change</vt:lpstr>
      <vt:lpstr>Discussion</vt:lpstr>
      <vt:lpstr>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Hibberd</dc:creator>
  <cp:lastModifiedBy>Ceri Smith</cp:lastModifiedBy>
  <cp:revision>39</cp:revision>
  <dcterms:created xsi:type="dcterms:W3CDTF">2018-07-26T16:42:31Z</dcterms:created>
  <dcterms:modified xsi:type="dcterms:W3CDTF">2019-02-05T16:30:54Z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0x01010095956AD67D82F346906A1254DB0B77E5</vt:lpwstr>
  </property>
</Properties>
</file>