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embeddings/oleObject1.bin" ContentType="application/vnd.openxmlformats-officedocument.oleObject"/>
  <Override PartName="/ppt/tags/tag2.xml" ContentType="application/vnd.openxmlformats-officedocument.presentationml.tags+xml"/>
  <Override PartName="/ppt/embeddings/oleObject2.bin" ContentType="application/vnd.openxmlformats-officedocument.oleObject"/>
  <Override PartName="/ppt/tags/tag3.xml" ContentType="application/vnd.openxmlformats-officedocument.presentationml.tags+xml"/>
  <Override PartName="/ppt/embeddings/oleObject3.bin" ContentType="application/vnd.openxmlformats-officedocument.oleObject"/>
  <Override PartName="/ppt/tags/tag4.xml" ContentType="application/vnd.openxmlformats-officedocument.presentationml.tags+xml"/>
  <Override PartName="/ppt/embeddings/oleObject4.bin" ContentType="application/vnd.openxmlformats-officedocument.oleObject"/>
  <Override PartName="/ppt/tags/tag5.xml" ContentType="application/vnd.openxmlformats-officedocument.presentationml.tags+xml"/>
  <Override PartName="/ppt/embeddings/oleObject5.bin" ContentType="application/vnd.openxmlformats-officedocument.oleObject"/>
  <Override PartName="/ppt/tags/tag6.xml" ContentType="application/vnd.openxmlformats-officedocument.presentationml.tags+xml"/>
  <Override PartName="/ppt/embeddings/oleObject6.bin" ContentType="application/vnd.openxmlformats-officedocument.oleObject"/>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7" r:id="rId1"/>
    <p:sldMasterId id="2147483678" r:id="rId2"/>
    <p:sldMasterId id="2147483679" r:id="rId3"/>
  </p:sldMasterIdLst>
  <p:notesMasterIdLst>
    <p:notesMasterId r:id="rId30"/>
  </p:notesMasterIdLst>
  <p:sldIdLst>
    <p:sldId id="256" r:id="rId4"/>
    <p:sldId id="257" r:id="rId5"/>
    <p:sldId id="522" r:id="rId6"/>
    <p:sldId id="258" r:id="rId7"/>
    <p:sldId id="259" r:id="rId8"/>
    <p:sldId id="260" r:id="rId9"/>
    <p:sldId id="261" r:id="rId10"/>
    <p:sldId id="262" r:id="rId11"/>
    <p:sldId id="263" r:id="rId12"/>
    <p:sldId id="264" r:id="rId13"/>
    <p:sldId id="265" r:id="rId14"/>
    <p:sldId id="266" r:id="rId15"/>
    <p:sldId id="510" r:id="rId16"/>
    <p:sldId id="302" r:id="rId17"/>
    <p:sldId id="511" r:id="rId18"/>
    <p:sldId id="286" r:id="rId19"/>
    <p:sldId id="512" r:id="rId20"/>
    <p:sldId id="515" r:id="rId21"/>
    <p:sldId id="516" r:id="rId22"/>
    <p:sldId id="272" r:id="rId23"/>
    <p:sldId id="517" r:id="rId24"/>
    <p:sldId id="519" r:id="rId25"/>
    <p:sldId id="520" r:id="rId26"/>
    <p:sldId id="521" r:id="rId27"/>
    <p:sldId id="275" r:id="rId28"/>
    <p:sldId id="276"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065" autoAdjust="0"/>
  </p:normalViewPr>
  <p:slideViewPr>
    <p:cSldViewPr snapToGrid="0">
      <p:cViewPr varScale="1">
        <p:scale>
          <a:sx n="127" d="100"/>
          <a:sy n="127" d="100"/>
        </p:scale>
        <p:origin x="-888" y="-11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D1762B-F9BB-449B-8E27-930198CFAFDB}" type="doc">
      <dgm:prSet loTypeId="urn:microsoft.com/office/officeart/2005/8/layout/default" loCatId="list" qsTypeId="urn:microsoft.com/office/officeart/2005/8/quickstyle/simple1" qsCatId="simple" csTypeId="urn:microsoft.com/office/officeart/2005/8/colors/accent0_2" csCatId="mainScheme" phldr="1"/>
      <dgm:spPr/>
      <dgm:t>
        <a:bodyPr/>
        <a:lstStyle/>
        <a:p>
          <a:endParaRPr lang="en-GB"/>
        </a:p>
      </dgm:t>
    </dgm:pt>
    <dgm:pt modelId="{80CDE65E-E25B-47A0-9C08-4C5B5F3610D7}">
      <dgm:prSet phldrT="[Text]" custT="1"/>
      <dgm:spPr>
        <a:noFill/>
        <a:ln>
          <a:solidFill>
            <a:schemeClr val="bg1"/>
          </a:solidFill>
        </a:ln>
      </dgm:spPr>
      <dgm:t>
        <a:bodyPr/>
        <a:lstStyle/>
        <a:p>
          <a:r>
            <a:rPr lang="en-GB" sz="2000" dirty="0">
              <a:ln>
                <a:solidFill>
                  <a:schemeClr val="bg1"/>
                </a:solidFill>
              </a:ln>
              <a:solidFill>
                <a:schemeClr val="bg1"/>
              </a:solidFill>
            </a:rPr>
            <a:t>Governance</a:t>
          </a:r>
        </a:p>
      </dgm:t>
    </dgm:pt>
    <dgm:pt modelId="{321A1ACE-7DA6-4519-92C5-0106C658673C}" type="parTrans" cxnId="{981769B3-2505-4092-9BBD-412DE5456A57}">
      <dgm:prSet/>
      <dgm:spPr/>
      <dgm:t>
        <a:bodyPr/>
        <a:lstStyle/>
        <a:p>
          <a:endParaRPr lang="en-GB" sz="1200">
            <a:ln>
              <a:solidFill>
                <a:schemeClr val="bg1"/>
              </a:solidFill>
            </a:ln>
            <a:solidFill>
              <a:schemeClr val="bg1"/>
            </a:solidFill>
          </a:endParaRPr>
        </a:p>
      </dgm:t>
    </dgm:pt>
    <dgm:pt modelId="{F344EF9C-1711-4220-985D-6F0C1D6F4A5A}" type="sibTrans" cxnId="{981769B3-2505-4092-9BBD-412DE5456A57}">
      <dgm:prSet/>
      <dgm:spPr/>
      <dgm:t>
        <a:bodyPr/>
        <a:lstStyle/>
        <a:p>
          <a:endParaRPr lang="en-GB" sz="1200">
            <a:ln>
              <a:solidFill>
                <a:schemeClr val="bg1"/>
              </a:solidFill>
            </a:ln>
            <a:solidFill>
              <a:schemeClr val="bg1"/>
            </a:solidFill>
          </a:endParaRPr>
        </a:p>
      </dgm:t>
    </dgm:pt>
    <dgm:pt modelId="{8F4C05B9-ED6F-4ED2-804D-B92F405B3E3E}">
      <dgm:prSet phldrT="[Text]" custT="1"/>
      <dgm:spPr>
        <a:noFill/>
        <a:ln>
          <a:solidFill>
            <a:schemeClr val="bg1"/>
          </a:solidFill>
        </a:ln>
      </dgm:spPr>
      <dgm:t>
        <a:bodyPr/>
        <a:lstStyle/>
        <a:p>
          <a:r>
            <a:rPr lang="en-GB" sz="2000" dirty="0">
              <a:ln>
                <a:solidFill>
                  <a:schemeClr val="bg1"/>
                </a:solidFill>
              </a:ln>
              <a:solidFill>
                <a:schemeClr val="bg1"/>
              </a:solidFill>
            </a:rPr>
            <a:t>Team</a:t>
          </a:r>
        </a:p>
      </dgm:t>
    </dgm:pt>
    <dgm:pt modelId="{FC8BD2B0-2ABB-4205-A70A-7D3FA44545F7}" type="parTrans" cxnId="{78EE6064-5D59-42EB-8659-31B534194CB7}">
      <dgm:prSet/>
      <dgm:spPr/>
      <dgm:t>
        <a:bodyPr/>
        <a:lstStyle/>
        <a:p>
          <a:endParaRPr lang="en-GB" sz="1200">
            <a:ln>
              <a:solidFill>
                <a:schemeClr val="bg1"/>
              </a:solidFill>
            </a:ln>
            <a:solidFill>
              <a:schemeClr val="bg1"/>
            </a:solidFill>
          </a:endParaRPr>
        </a:p>
      </dgm:t>
    </dgm:pt>
    <dgm:pt modelId="{352C2037-FD59-49EA-8196-95800B29B806}" type="sibTrans" cxnId="{78EE6064-5D59-42EB-8659-31B534194CB7}">
      <dgm:prSet/>
      <dgm:spPr/>
      <dgm:t>
        <a:bodyPr/>
        <a:lstStyle/>
        <a:p>
          <a:endParaRPr lang="en-GB" sz="1200">
            <a:ln>
              <a:solidFill>
                <a:schemeClr val="bg1"/>
              </a:solidFill>
            </a:ln>
            <a:solidFill>
              <a:schemeClr val="bg1"/>
            </a:solidFill>
          </a:endParaRPr>
        </a:p>
      </dgm:t>
    </dgm:pt>
    <dgm:pt modelId="{00027335-6BA9-43E0-BBDF-14655550D5F5}">
      <dgm:prSet phldrT="[Text]" custT="1"/>
      <dgm:spPr>
        <a:noFill/>
        <a:ln>
          <a:solidFill>
            <a:schemeClr val="bg1"/>
          </a:solidFill>
        </a:ln>
      </dgm:spPr>
      <dgm:t>
        <a:bodyPr/>
        <a:lstStyle/>
        <a:p>
          <a:r>
            <a:rPr lang="en-GB" sz="2000" dirty="0">
              <a:ln>
                <a:solidFill>
                  <a:schemeClr val="bg1"/>
                </a:solidFill>
              </a:ln>
              <a:solidFill>
                <a:schemeClr val="bg1"/>
              </a:solidFill>
            </a:rPr>
            <a:t>Shared Objectives</a:t>
          </a:r>
        </a:p>
      </dgm:t>
    </dgm:pt>
    <dgm:pt modelId="{B23AE256-FABA-4839-8B21-7350973A8333}" type="parTrans" cxnId="{1376AFAD-3C50-46E7-B7EB-DE7EA7404B1F}">
      <dgm:prSet/>
      <dgm:spPr/>
      <dgm:t>
        <a:bodyPr/>
        <a:lstStyle/>
        <a:p>
          <a:endParaRPr lang="en-GB" sz="1200">
            <a:ln>
              <a:solidFill>
                <a:schemeClr val="bg1"/>
              </a:solidFill>
            </a:ln>
            <a:solidFill>
              <a:schemeClr val="bg1"/>
            </a:solidFill>
          </a:endParaRPr>
        </a:p>
      </dgm:t>
    </dgm:pt>
    <dgm:pt modelId="{6D2B6589-DA9A-4C53-9697-69C701F9D4FB}" type="sibTrans" cxnId="{1376AFAD-3C50-46E7-B7EB-DE7EA7404B1F}">
      <dgm:prSet/>
      <dgm:spPr/>
      <dgm:t>
        <a:bodyPr/>
        <a:lstStyle/>
        <a:p>
          <a:endParaRPr lang="en-GB" sz="1200">
            <a:ln>
              <a:solidFill>
                <a:schemeClr val="bg1"/>
              </a:solidFill>
            </a:ln>
            <a:solidFill>
              <a:schemeClr val="bg1"/>
            </a:solidFill>
          </a:endParaRPr>
        </a:p>
      </dgm:t>
    </dgm:pt>
    <dgm:pt modelId="{3C6404B6-3EFE-4BCB-8699-774510A18FE9}">
      <dgm:prSet phldrT="[Text]" custT="1"/>
      <dgm:spPr>
        <a:noFill/>
        <a:ln>
          <a:solidFill>
            <a:schemeClr val="bg1"/>
          </a:solidFill>
        </a:ln>
      </dgm:spPr>
      <dgm:t>
        <a:bodyPr/>
        <a:lstStyle/>
        <a:p>
          <a:r>
            <a:rPr lang="en-GB" sz="2000" dirty="0">
              <a:ln>
                <a:solidFill>
                  <a:schemeClr val="bg1"/>
                </a:solidFill>
              </a:ln>
              <a:solidFill>
                <a:schemeClr val="bg1"/>
              </a:solidFill>
            </a:rPr>
            <a:t>Tracking outcomes</a:t>
          </a:r>
        </a:p>
      </dgm:t>
    </dgm:pt>
    <dgm:pt modelId="{C7CBAB10-B79C-476D-9244-FF7A27BA0036}" type="parTrans" cxnId="{EA88CC7C-58E4-469F-8375-B9C5E934CACC}">
      <dgm:prSet/>
      <dgm:spPr/>
      <dgm:t>
        <a:bodyPr/>
        <a:lstStyle/>
        <a:p>
          <a:endParaRPr lang="en-GB" sz="1200">
            <a:ln>
              <a:solidFill>
                <a:schemeClr val="bg1"/>
              </a:solidFill>
            </a:ln>
            <a:solidFill>
              <a:schemeClr val="bg1"/>
            </a:solidFill>
          </a:endParaRPr>
        </a:p>
      </dgm:t>
    </dgm:pt>
    <dgm:pt modelId="{3018349A-4679-4EA4-8E12-31E3C5E57EDB}" type="sibTrans" cxnId="{EA88CC7C-58E4-469F-8375-B9C5E934CACC}">
      <dgm:prSet/>
      <dgm:spPr/>
      <dgm:t>
        <a:bodyPr/>
        <a:lstStyle/>
        <a:p>
          <a:endParaRPr lang="en-GB" sz="1200">
            <a:ln>
              <a:solidFill>
                <a:schemeClr val="bg1"/>
              </a:solidFill>
            </a:ln>
            <a:solidFill>
              <a:schemeClr val="bg1"/>
            </a:solidFill>
          </a:endParaRPr>
        </a:p>
      </dgm:t>
    </dgm:pt>
    <dgm:pt modelId="{D7948B94-4C24-4A5B-A0ED-0C7E7DFF8CAC}" type="pres">
      <dgm:prSet presAssocID="{80D1762B-F9BB-449B-8E27-930198CFAFDB}" presName="diagram" presStyleCnt="0">
        <dgm:presLayoutVars>
          <dgm:dir/>
          <dgm:resizeHandles val="exact"/>
        </dgm:presLayoutVars>
      </dgm:prSet>
      <dgm:spPr/>
      <dgm:t>
        <a:bodyPr/>
        <a:lstStyle/>
        <a:p>
          <a:endParaRPr lang="en-US"/>
        </a:p>
      </dgm:t>
    </dgm:pt>
    <dgm:pt modelId="{2A643B1E-959D-4A9C-BCBE-3980B447B9E6}" type="pres">
      <dgm:prSet presAssocID="{80CDE65E-E25B-47A0-9C08-4C5B5F3610D7}" presName="node" presStyleLbl="node1" presStyleIdx="0" presStyleCnt="4">
        <dgm:presLayoutVars>
          <dgm:bulletEnabled val="1"/>
        </dgm:presLayoutVars>
      </dgm:prSet>
      <dgm:spPr/>
      <dgm:t>
        <a:bodyPr/>
        <a:lstStyle/>
        <a:p>
          <a:endParaRPr lang="en-US"/>
        </a:p>
      </dgm:t>
    </dgm:pt>
    <dgm:pt modelId="{A1F1C44E-03B3-4AA6-B6B8-C1F703176246}" type="pres">
      <dgm:prSet presAssocID="{F344EF9C-1711-4220-985D-6F0C1D6F4A5A}" presName="sibTrans" presStyleCnt="0"/>
      <dgm:spPr/>
    </dgm:pt>
    <dgm:pt modelId="{483A310C-4792-4638-9556-05CC24D8555F}" type="pres">
      <dgm:prSet presAssocID="{8F4C05B9-ED6F-4ED2-804D-B92F405B3E3E}" presName="node" presStyleLbl="node1" presStyleIdx="1" presStyleCnt="4">
        <dgm:presLayoutVars>
          <dgm:bulletEnabled val="1"/>
        </dgm:presLayoutVars>
      </dgm:prSet>
      <dgm:spPr/>
      <dgm:t>
        <a:bodyPr/>
        <a:lstStyle/>
        <a:p>
          <a:endParaRPr lang="en-US"/>
        </a:p>
      </dgm:t>
    </dgm:pt>
    <dgm:pt modelId="{6087778E-83F8-48E3-A236-EA9856FCD6F5}" type="pres">
      <dgm:prSet presAssocID="{352C2037-FD59-49EA-8196-95800B29B806}" presName="sibTrans" presStyleCnt="0"/>
      <dgm:spPr/>
    </dgm:pt>
    <dgm:pt modelId="{9208EBDE-B21F-4C9E-83C2-40E12B7E459D}" type="pres">
      <dgm:prSet presAssocID="{00027335-6BA9-43E0-BBDF-14655550D5F5}" presName="node" presStyleLbl="node1" presStyleIdx="2" presStyleCnt="4">
        <dgm:presLayoutVars>
          <dgm:bulletEnabled val="1"/>
        </dgm:presLayoutVars>
      </dgm:prSet>
      <dgm:spPr/>
      <dgm:t>
        <a:bodyPr/>
        <a:lstStyle/>
        <a:p>
          <a:endParaRPr lang="en-US"/>
        </a:p>
      </dgm:t>
    </dgm:pt>
    <dgm:pt modelId="{3DF27696-758E-4D09-B22E-AD09B6252092}" type="pres">
      <dgm:prSet presAssocID="{6D2B6589-DA9A-4C53-9697-69C701F9D4FB}" presName="sibTrans" presStyleCnt="0"/>
      <dgm:spPr/>
    </dgm:pt>
    <dgm:pt modelId="{16145A63-C244-4451-BB03-4102DD56D9F6}" type="pres">
      <dgm:prSet presAssocID="{3C6404B6-3EFE-4BCB-8699-774510A18FE9}" presName="node" presStyleLbl="node1" presStyleIdx="3" presStyleCnt="4">
        <dgm:presLayoutVars>
          <dgm:bulletEnabled val="1"/>
        </dgm:presLayoutVars>
      </dgm:prSet>
      <dgm:spPr/>
      <dgm:t>
        <a:bodyPr/>
        <a:lstStyle/>
        <a:p>
          <a:endParaRPr lang="en-US"/>
        </a:p>
      </dgm:t>
    </dgm:pt>
  </dgm:ptLst>
  <dgm:cxnLst>
    <dgm:cxn modelId="{9CFEBF62-7F8D-4BC8-A378-B14B40DD8292}" type="presOf" srcId="{00027335-6BA9-43E0-BBDF-14655550D5F5}" destId="{9208EBDE-B21F-4C9E-83C2-40E12B7E459D}" srcOrd="0" destOrd="0" presId="urn:microsoft.com/office/officeart/2005/8/layout/default"/>
    <dgm:cxn modelId="{2AEC57FD-2DC5-4522-A886-73D8A514A3F6}" type="presOf" srcId="{8F4C05B9-ED6F-4ED2-804D-B92F405B3E3E}" destId="{483A310C-4792-4638-9556-05CC24D8555F}" srcOrd="0" destOrd="0" presId="urn:microsoft.com/office/officeart/2005/8/layout/default"/>
    <dgm:cxn modelId="{1656CD27-2408-4237-8DAE-DD4131DDF8F4}" type="presOf" srcId="{80D1762B-F9BB-449B-8E27-930198CFAFDB}" destId="{D7948B94-4C24-4A5B-A0ED-0C7E7DFF8CAC}" srcOrd="0" destOrd="0" presId="urn:microsoft.com/office/officeart/2005/8/layout/default"/>
    <dgm:cxn modelId="{743E631C-526F-42E6-9B59-17DBF4B85D09}" type="presOf" srcId="{80CDE65E-E25B-47A0-9C08-4C5B5F3610D7}" destId="{2A643B1E-959D-4A9C-BCBE-3980B447B9E6}" srcOrd="0" destOrd="0" presId="urn:microsoft.com/office/officeart/2005/8/layout/default"/>
    <dgm:cxn modelId="{852ED863-AAB4-4106-8557-B2DA6C9189B2}" type="presOf" srcId="{3C6404B6-3EFE-4BCB-8699-774510A18FE9}" destId="{16145A63-C244-4451-BB03-4102DD56D9F6}" srcOrd="0" destOrd="0" presId="urn:microsoft.com/office/officeart/2005/8/layout/default"/>
    <dgm:cxn modelId="{1376AFAD-3C50-46E7-B7EB-DE7EA7404B1F}" srcId="{80D1762B-F9BB-449B-8E27-930198CFAFDB}" destId="{00027335-6BA9-43E0-BBDF-14655550D5F5}" srcOrd="2" destOrd="0" parTransId="{B23AE256-FABA-4839-8B21-7350973A8333}" sibTransId="{6D2B6589-DA9A-4C53-9697-69C701F9D4FB}"/>
    <dgm:cxn modelId="{EA88CC7C-58E4-469F-8375-B9C5E934CACC}" srcId="{80D1762B-F9BB-449B-8E27-930198CFAFDB}" destId="{3C6404B6-3EFE-4BCB-8699-774510A18FE9}" srcOrd="3" destOrd="0" parTransId="{C7CBAB10-B79C-476D-9244-FF7A27BA0036}" sibTransId="{3018349A-4679-4EA4-8E12-31E3C5E57EDB}"/>
    <dgm:cxn modelId="{981769B3-2505-4092-9BBD-412DE5456A57}" srcId="{80D1762B-F9BB-449B-8E27-930198CFAFDB}" destId="{80CDE65E-E25B-47A0-9C08-4C5B5F3610D7}" srcOrd="0" destOrd="0" parTransId="{321A1ACE-7DA6-4519-92C5-0106C658673C}" sibTransId="{F344EF9C-1711-4220-985D-6F0C1D6F4A5A}"/>
    <dgm:cxn modelId="{78EE6064-5D59-42EB-8659-31B534194CB7}" srcId="{80D1762B-F9BB-449B-8E27-930198CFAFDB}" destId="{8F4C05B9-ED6F-4ED2-804D-B92F405B3E3E}" srcOrd="1" destOrd="0" parTransId="{FC8BD2B0-2ABB-4205-A70A-7D3FA44545F7}" sibTransId="{352C2037-FD59-49EA-8196-95800B29B806}"/>
    <dgm:cxn modelId="{5C96F1E0-845F-43D3-B141-DC05AB52EFFF}" type="presParOf" srcId="{D7948B94-4C24-4A5B-A0ED-0C7E7DFF8CAC}" destId="{2A643B1E-959D-4A9C-BCBE-3980B447B9E6}" srcOrd="0" destOrd="0" presId="urn:microsoft.com/office/officeart/2005/8/layout/default"/>
    <dgm:cxn modelId="{D462C20B-C3D3-4773-A0C8-3071E54E3BE8}" type="presParOf" srcId="{D7948B94-4C24-4A5B-A0ED-0C7E7DFF8CAC}" destId="{A1F1C44E-03B3-4AA6-B6B8-C1F703176246}" srcOrd="1" destOrd="0" presId="urn:microsoft.com/office/officeart/2005/8/layout/default"/>
    <dgm:cxn modelId="{E46B38F6-1B14-42C5-A927-96A730023B0A}" type="presParOf" srcId="{D7948B94-4C24-4A5B-A0ED-0C7E7DFF8CAC}" destId="{483A310C-4792-4638-9556-05CC24D8555F}" srcOrd="2" destOrd="0" presId="urn:microsoft.com/office/officeart/2005/8/layout/default"/>
    <dgm:cxn modelId="{45FCF570-76DF-410C-87D3-2FA37E4C4D4E}" type="presParOf" srcId="{D7948B94-4C24-4A5B-A0ED-0C7E7DFF8CAC}" destId="{6087778E-83F8-48E3-A236-EA9856FCD6F5}" srcOrd="3" destOrd="0" presId="urn:microsoft.com/office/officeart/2005/8/layout/default"/>
    <dgm:cxn modelId="{EEB83525-1C20-4B28-8BD2-CD5623431CFE}" type="presParOf" srcId="{D7948B94-4C24-4A5B-A0ED-0C7E7DFF8CAC}" destId="{9208EBDE-B21F-4C9E-83C2-40E12B7E459D}" srcOrd="4" destOrd="0" presId="urn:microsoft.com/office/officeart/2005/8/layout/default"/>
    <dgm:cxn modelId="{1B35C21D-EAFA-4C78-9AD5-2FD1AE6E3585}" type="presParOf" srcId="{D7948B94-4C24-4A5B-A0ED-0C7E7DFF8CAC}" destId="{3DF27696-758E-4D09-B22E-AD09B6252092}" srcOrd="5" destOrd="0" presId="urn:microsoft.com/office/officeart/2005/8/layout/default"/>
    <dgm:cxn modelId="{C83F4B9B-BCD7-4EEC-A752-8CBFAFE1DD01}" type="presParOf" srcId="{D7948B94-4C24-4A5B-A0ED-0C7E7DFF8CAC}" destId="{16145A63-C244-4451-BB03-4102DD56D9F6}" srcOrd="6" destOrd="0" presId="urn:microsoft.com/office/officeart/2005/8/layout/default"/>
  </dgm:cxnLst>
  <dgm:bg>
    <a:noFill/>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430F11-F825-44DC-A2C0-9E7E2D8503C3}" type="doc">
      <dgm:prSet loTypeId="urn:microsoft.com/office/officeart/2005/8/layout/default" loCatId="list" qsTypeId="urn:microsoft.com/office/officeart/2005/8/quickstyle/simple1" qsCatId="simple" csTypeId="urn:microsoft.com/office/officeart/2005/8/colors/accent0_2" csCatId="mainScheme" phldr="1"/>
      <dgm:spPr/>
      <dgm:t>
        <a:bodyPr/>
        <a:lstStyle/>
        <a:p>
          <a:endParaRPr lang="en-GB"/>
        </a:p>
      </dgm:t>
    </dgm:pt>
    <dgm:pt modelId="{2DC0AA2A-F3A4-46A7-B2ED-D8AC82B2EF73}">
      <dgm:prSet phldrT="[Text]"/>
      <dgm:spPr/>
      <dgm:t>
        <a:bodyPr/>
        <a:lstStyle/>
        <a:p>
          <a:pPr>
            <a:buFont typeface="Symbol" panose="05050102010706020507" pitchFamily="18" charset="2"/>
            <a:buChar char=""/>
          </a:pPr>
          <a:r>
            <a:rPr lang="en-GB" b="1" i="0" u="none" strike="noStrike" cap="none">
              <a:effectLst/>
              <a:latin typeface="Arial"/>
              <a:ea typeface="Arial"/>
              <a:cs typeface="Arial"/>
              <a:sym typeface="Arial"/>
            </a:rPr>
            <a:t>17-year olds</a:t>
          </a:r>
          <a:r>
            <a:rPr lang="en-GB" b="0" i="0" u="none" strike="noStrike" cap="none">
              <a:effectLst/>
              <a:latin typeface="Arial"/>
              <a:ea typeface="Arial"/>
              <a:cs typeface="Arial"/>
              <a:sym typeface="Arial"/>
            </a:rPr>
            <a:t> </a:t>
          </a:r>
          <a:endParaRPr lang="en-GB" dirty="0"/>
        </a:p>
      </dgm:t>
    </dgm:pt>
    <dgm:pt modelId="{A8039B47-6524-45D6-9DE0-9A2B6090B88B}" type="parTrans" cxnId="{61D586D0-5C24-4E23-951E-4EC5BEF68A8E}">
      <dgm:prSet/>
      <dgm:spPr/>
      <dgm:t>
        <a:bodyPr/>
        <a:lstStyle/>
        <a:p>
          <a:endParaRPr lang="en-GB"/>
        </a:p>
      </dgm:t>
    </dgm:pt>
    <dgm:pt modelId="{2767D687-8AB4-45F1-8361-668E44AFF48C}" type="sibTrans" cxnId="{61D586D0-5C24-4E23-951E-4EC5BEF68A8E}">
      <dgm:prSet/>
      <dgm:spPr/>
      <dgm:t>
        <a:bodyPr/>
        <a:lstStyle/>
        <a:p>
          <a:endParaRPr lang="en-GB"/>
        </a:p>
      </dgm:t>
    </dgm:pt>
    <dgm:pt modelId="{81CBBC88-89C6-4837-A0E5-D9F205EEAA78}">
      <dgm:prSet/>
      <dgm:spPr/>
      <dgm:t>
        <a:bodyPr/>
        <a:lstStyle/>
        <a:p>
          <a:pPr>
            <a:buFont typeface="Symbol" panose="05050102010706020507" pitchFamily="18" charset="2"/>
            <a:buChar char=""/>
          </a:pPr>
          <a:r>
            <a:rPr lang="en-GB" b="1" i="0" u="none" strike="noStrike" cap="none">
              <a:effectLst/>
              <a:latin typeface="Arial"/>
              <a:ea typeface="Arial"/>
              <a:cs typeface="Arial"/>
              <a:sym typeface="Arial"/>
            </a:rPr>
            <a:t>Care leavers</a:t>
          </a:r>
          <a:r>
            <a:rPr lang="en-GB" b="0" i="0" u="none" strike="noStrike" cap="none">
              <a:effectLst/>
              <a:latin typeface="Arial"/>
              <a:ea typeface="Arial"/>
              <a:cs typeface="Arial"/>
              <a:sym typeface="Arial"/>
            </a:rPr>
            <a:t> </a:t>
          </a:r>
          <a:endParaRPr lang="en-GB" dirty="0"/>
        </a:p>
      </dgm:t>
    </dgm:pt>
    <dgm:pt modelId="{17DE973F-37A0-4869-875E-883C2F961BBD}" type="parTrans" cxnId="{3B9AA6B2-8D0E-44D8-8663-ED3553A1C58D}">
      <dgm:prSet/>
      <dgm:spPr/>
      <dgm:t>
        <a:bodyPr/>
        <a:lstStyle/>
        <a:p>
          <a:endParaRPr lang="en-GB"/>
        </a:p>
      </dgm:t>
    </dgm:pt>
    <dgm:pt modelId="{CE82F6BC-76BE-4E3F-A11F-935845AA18BC}" type="sibTrans" cxnId="{3B9AA6B2-8D0E-44D8-8663-ED3553A1C58D}">
      <dgm:prSet/>
      <dgm:spPr/>
      <dgm:t>
        <a:bodyPr/>
        <a:lstStyle/>
        <a:p>
          <a:endParaRPr lang="en-GB"/>
        </a:p>
      </dgm:t>
    </dgm:pt>
    <dgm:pt modelId="{6E34E950-68C6-4D81-B049-29D883674737}">
      <dgm:prSet/>
      <dgm:spPr/>
      <dgm:t>
        <a:bodyPr/>
        <a:lstStyle/>
        <a:p>
          <a:pPr>
            <a:buFont typeface="Symbol" panose="05050102010706020507" pitchFamily="18" charset="2"/>
            <a:buChar char=""/>
          </a:pPr>
          <a:r>
            <a:rPr lang="en-GB" b="1" dirty="0"/>
            <a:t>Pakistani, black and Asian young people</a:t>
          </a:r>
          <a:endParaRPr lang="en-GB" dirty="0"/>
        </a:p>
      </dgm:t>
    </dgm:pt>
    <dgm:pt modelId="{3247715A-C8B7-4259-BF9E-FBF28CF9700F}" type="parTrans" cxnId="{279D9222-67DB-4337-AC45-4F5303F7971D}">
      <dgm:prSet/>
      <dgm:spPr/>
      <dgm:t>
        <a:bodyPr/>
        <a:lstStyle/>
        <a:p>
          <a:endParaRPr lang="en-GB"/>
        </a:p>
      </dgm:t>
    </dgm:pt>
    <dgm:pt modelId="{82BC5003-C567-4E5E-93C0-99FFA7F02622}" type="sibTrans" cxnId="{279D9222-67DB-4337-AC45-4F5303F7971D}">
      <dgm:prSet/>
      <dgm:spPr/>
      <dgm:t>
        <a:bodyPr/>
        <a:lstStyle/>
        <a:p>
          <a:endParaRPr lang="en-GB"/>
        </a:p>
      </dgm:t>
    </dgm:pt>
    <dgm:pt modelId="{5C17AD51-4447-46E2-9370-7ECF19171064}">
      <dgm:prSet/>
      <dgm:spPr/>
      <dgm:t>
        <a:bodyPr/>
        <a:lstStyle/>
        <a:p>
          <a:pPr>
            <a:buFont typeface="Symbol" panose="05050102010706020507" pitchFamily="18" charset="2"/>
            <a:buChar char=""/>
          </a:pPr>
          <a:r>
            <a:rPr lang="en-GB" b="1" dirty="0" err="1"/>
            <a:t>Washwood</a:t>
          </a:r>
          <a:r>
            <a:rPr lang="en-GB" b="1" dirty="0"/>
            <a:t> Heath, </a:t>
          </a:r>
          <a:r>
            <a:rPr lang="en-GB" b="1" dirty="0" err="1"/>
            <a:t>Lozells</a:t>
          </a:r>
          <a:r>
            <a:rPr lang="en-GB" b="1" dirty="0"/>
            <a:t>, </a:t>
          </a:r>
          <a:r>
            <a:rPr lang="en-GB" b="1" dirty="0" err="1"/>
            <a:t>Sparkhill</a:t>
          </a:r>
          <a:r>
            <a:rPr lang="en-GB" b="1" dirty="0"/>
            <a:t>, Aston and Handsworth</a:t>
          </a:r>
          <a:endParaRPr lang="en-GB" dirty="0"/>
        </a:p>
      </dgm:t>
    </dgm:pt>
    <dgm:pt modelId="{4B1A6386-C03F-4E3D-B219-E78B237C693E}" type="parTrans" cxnId="{BEECF54C-9F7E-4BFB-9F21-32BD4DD5F2DE}">
      <dgm:prSet/>
      <dgm:spPr/>
      <dgm:t>
        <a:bodyPr/>
        <a:lstStyle/>
        <a:p>
          <a:endParaRPr lang="en-GB"/>
        </a:p>
      </dgm:t>
    </dgm:pt>
    <dgm:pt modelId="{2BD5D42D-3E45-4731-9F7A-6294B9342163}" type="sibTrans" cxnId="{BEECF54C-9F7E-4BFB-9F21-32BD4DD5F2DE}">
      <dgm:prSet/>
      <dgm:spPr/>
      <dgm:t>
        <a:bodyPr/>
        <a:lstStyle/>
        <a:p>
          <a:endParaRPr lang="en-GB"/>
        </a:p>
      </dgm:t>
    </dgm:pt>
    <dgm:pt modelId="{CB3699F0-D261-46CB-8B7A-72D0B2A6C7E9}">
      <dgm:prSet/>
      <dgm:spPr/>
      <dgm:t>
        <a:bodyPr/>
        <a:lstStyle/>
        <a:p>
          <a:pPr>
            <a:buFont typeface="Symbol" panose="05050102010706020507" pitchFamily="18" charset="2"/>
            <a:buChar char=""/>
          </a:pPr>
          <a:r>
            <a:rPr lang="en-GB" b="1" dirty="0"/>
            <a:t>Long Term unemployed</a:t>
          </a:r>
        </a:p>
      </dgm:t>
    </dgm:pt>
    <dgm:pt modelId="{DFC2C117-AA75-46D7-B7DA-7DCC09C8B242}" type="parTrans" cxnId="{2D9BB9B5-AC2E-4DDE-A2EF-F6AA7FA33AAF}">
      <dgm:prSet/>
      <dgm:spPr/>
      <dgm:t>
        <a:bodyPr/>
        <a:lstStyle/>
        <a:p>
          <a:endParaRPr lang="en-GB"/>
        </a:p>
      </dgm:t>
    </dgm:pt>
    <dgm:pt modelId="{908F2C20-A652-408A-8B1B-563841D632D2}" type="sibTrans" cxnId="{2D9BB9B5-AC2E-4DDE-A2EF-F6AA7FA33AAF}">
      <dgm:prSet/>
      <dgm:spPr/>
      <dgm:t>
        <a:bodyPr/>
        <a:lstStyle/>
        <a:p>
          <a:endParaRPr lang="en-GB"/>
        </a:p>
      </dgm:t>
    </dgm:pt>
    <dgm:pt modelId="{599FC076-87F3-4F87-843D-F3DC68279CB9}" type="pres">
      <dgm:prSet presAssocID="{65430F11-F825-44DC-A2C0-9E7E2D8503C3}" presName="diagram" presStyleCnt="0">
        <dgm:presLayoutVars>
          <dgm:dir/>
          <dgm:resizeHandles val="exact"/>
        </dgm:presLayoutVars>
      </dgm:prSet>
      <dgm:spPr/>
      <dgm:t>
        <a:bodyPr/>
        <a:lstStyle/>
        <a:p>
          <a:endParaRPr lang="en-US"/>
        </a:p>
      </dgm:t>
    </dgm:pt>
    <dgm:pt modelId="{3E3841C0-C087-4C81-986E-774005E189B2}" type="pres">
      <dgm:prSet presAssocID="{2DC0AA2A-F3A4-46A7-B2ED-D8AC82B2EF73}" presName="node" presStyleLbl="node1" presStyleIdx="0" presStyleCnt="5">
        <dgm:presLayoutVars>
          <dgm:bulletEnabled val="1"/>
        </dgm:presLayoutVars>
      </dgm:prSet>
      <dgm:spPr/>
      <dgm:t>
        <a:bodyPr/>
        <a:lstStyle/>
        <a:p>
          <a:endParaRPr lang="en-US"/>
        </a:p>
      </dgm:t>
    </dgm:pt>
    <dgm:pt modelId="{7AF390FD-83B0-4742-ABDF-1EB1A19C07BF}" type="pres">
      <dgm:prSet presAssocID="{2767D687-8AB4-45F1-8361-668E44AFF48C}" presName="sibTrans" presStyleCnt="0"/>
      <dgm:spPr/>
    </dgm:pt>
    <dgm:pt modelId="{D54B2D96-4A73-42CE-B809-062C994CDFA0}" type="pres">
      <dgm:prSet presAssocID="{81CBBC88-89C6-4837-A0E5-D9F205EEAA78}" presName="node" presStyleLbl="node1" presStyleIdx="1" presStyleCnt="5">
        <dgm:presLayoutVars>
          <dgm:bulletEnabled val="1"/>
        </dgm:presLayoutVars>
      </dgm:prSet>
      <dgm:spPr/>
      <dgm:t>
        <a:bodyPr/>
        <a:lstStyle/>
        <a:p>
          <a:endParaRPr lang="en-US"/>
        </a:p>
      </dgm:t>
    </dgm:pt>
    <dgm:pt modelId="{1AEF2B25-83F9-4BEA-A88D-8072F035A5D0}" type="pres">
      <dgm:prSet presAssocID="{CE82F6BC-76BE-4E3F-A11F-935845AA18BC}" presName="sibTrans" presStyleCnt="0"/>
      <dgm:spPr/>
    </dgm:pt>
    <dgm:pt modelId="{0451F32D-8D19-4237-AF7E-B13E0E9E772A}" type="pres">
      <dgm:prSet presAssocID="{6E34E950-68C6-4D81-B049-29D883674737}" presName="node" presStyleLbl="node1" presStyleIdx="2" presStyleCnt="5">
        <dgm:presLayoutVars>
          <dgm:bulletEnabled val="1"/>
        </dgm:presLayoutVars>
      </dgm:prSet>
      <dgm:spPr/>
      <dgm:t>
        <a:bodyPr/>
        <a:lstStyle/>
        <a:p>
          <a:endParaRPr lang="en-US"/>
        </a:p>
      </dgm:t>
    </dgm:pt>
    <dgm:pt modelId="{C37B8EB6-1555-471B-A9A6-7511510FF3DE}" type="pres">
      <dgm:prSet presAssocID="{82BC5003-C567-4E5E-93C0-99FFA7F02622}" presName="sibTrans" presStyleCnt="0"/>
      <dgm:spPr/>
    </dgm:pt>
    <dgm:pt modelId="{71BF5592-4C1C-4C7C-95A0-6B38CD0843F9}" type="pres">
      <dgm:prSet presAssocID="{5C17AD51-4447-46E2-9370-7ECF19171064}" presName="node" presStyleLbl="node1" presStyleIdx="3" presStyleCnt="5">
        <dgm:presLayoutVars>
          <dgm:bulletEnabled val="1"/>
        </dgm:presLayoutVars>
      </dgm:prSet>
      <dgm:spPr/>
      <dgm:t>
        <a:bodyPr/>
        <a:lstStyle/>
        <a:p>
          <a:endParaRPr lang="en-US"/>
        </a:p>
      </dgm:t>
    </dgm:pt>
    <dgm:pt modelId="{CF3DD5C7-76DE-425F-8431-F28226BDE16E}" type="pres">
      <dgm:prSet presAssocID="{2BD5D42D-3E45-4731-9F7A-6294B9342163}" presName="sibTrans" presStyleCnt="0"/>
      <dgm:spPr/>
    </dgm:pt>
    <dgm:pt modelId="{EAF9A741-3E0B-4FCD-967C-2608F4135426}" type="pres">
      <dgm:prSet presAssocID="{CB3699F0-D261-46CB-8B7A-72D0B2A6C7E9}" presName="node" presStyleLbl="node1" presStyleIdx="4" presStyleCnt="5">
        <dgm:presLayoutVars>
          <dgm:bulletEnabled val="1"/>
        </dgm:presLayoutVars>
      </dgm:prSet>
      <dgm:spPr/>
      <dgm:t>
        <a:bodyPr/>
        <a:lstStyle/>
        <a:p>
          <a:endParaRPr lang="en-US"/>
        </a:p>
      </dgm:t>
    </dgm:pt>
  </dgm:ptLst>
  <dgm:cxnLst>
    <dgm:cxn modelId="{279D9222-67DB-4337-AC45-4F5303F7971D}" srcId="{65430F11-F825-44DC-A2C0-9E7E2D8503C3}" destId="{6E34E950-68C6-4D81-B049-29D883674737}" srcOrd="2" destOrd="0" parTransId="{3247715A-C8B7-4259-BF9E-FBF28CF9700F}" sibTransId="{82BC5003-C567-4E5E-93C0-99FFA7F02622}"/>
    <dgm:cxn modelId="{61D586D0-5C24-4E23-951E-4EC5BEF68A8E}" srcId="{65430F11-F825-44DC-A2C0-9E7E2D8503C3}" destId="{2DC0AA2A-F3A4-46A7-B2ED-D8AC82B2EF73}" srcOrd="0" destOrd="0" parTransId="{A8039B47-6524-45D6-9DE0-9A2B6090B88B}" sibTransId="{2767D687-8AB4-45F1-8361-668E44AFF48C}"/>
    <dgm:cxn modelId="{F1ADB064-5846-4D7B-963C-5032093B5F65}" type="presOf" srcId="{81CBBC88-89C6-4837-A0E5-D9F205EEAA78}" destId="{D54B2D96-4A73-42CE-B809-062C994CDFA0}" srcOrd="0" destOrd="0" presId="urn:microsoft.com/office/officeart/2005/8/layout/default"/>
    <dgm:cxn modelId="{512BFD62-4EE3-4299-AC1D-9AA9FDDB641F}" type="presOf" srcId="{CB3699F0-D261-46CB-8B7A-72D0B2A6C7E9}" destId="{EAF9A741-3E0B-4FCD-967C-2608F4135426}" srcOrd="0" destOrd="0" presId="urn:microsoft.com/office/officeart/2005/8/layout/default"/>
    <dgm:cxn modelId="{A3E39042-AF82-4B6D-A6DD-AAF15CEEC0A5}" type="presOf" srcId="{6E34E950-68C6-4D81-B049-29D883674737}" destId="{0451F32D-8D19-4237-AF7E-B13E0E9E772A}" srcOrd="0" destOrd="0" presId="urn:microsoft.com/office/officeart/2005/8/layout/default"/>
    <dgm:cxn modelId="{2D9BB9B5-AC2E-4DDE-A2EF-F6AA7FA33AAF}" srcId="{65430F11-F825-44DC-A2C0-9E7E2D8503C3}" destId="{CB3699F0-D261-46CB-8B7A-72D0B2A6C7E9}" srcOrd="4" destOrd="0" parTransId="{DFC2C117-AA75-46D7-B7DA-7DCC09C8B242}" sibTransId="{908F2C20-A652-408A-8B1B-563841D632D2}"/>
    <dgm:cxn modelId="{3B9AA6B2-8D0E-44D8-8663-ED3553A1C58D}" srcId="{65430F11-F825-44DC-A2C0-9E7E2D8503C3}" destId="{81CBBC88-89C6-4837-A0E5-D9F205EEAA78}" srcOrd="1" destOrd="0" parTransId="{17DE973F-37A0-4869-875E-883C2F961BBD}" sibTransId="{CE82F6BC-76BE-4E3F-A11F-935845AA18BC}"/>
    <dgm:cxn modelId="{A8C95EF9-1208-4CD1-A598-92F42C19FDA6}" type="presOf" srcId="{2DC0AA2A-F3A4-46A7-B2ED-D8AC82B2EF73}" destId="{3E3841C0-C087-4C81-986E-774005E189B2}" srcOrd="0" destOrd="0" presId="urn:microsoft.com/office/officeart/2005/8/layout/default"/>
    <dgm:cxn modelId="{B6EEE15D-C6CD-40F1-B355-E4BAEBAFCFD7}" type="presOf" srcId="{5C17AD51-4447-46E2-9370-7ECF19171064}" destId="{71BF5592-4C1C-4C7C-95A0-6B38CD0843F9}" srcOrd="0" destOrd="0" presId="urn:microsoft.com/office/officeart/2005/8/layout/default"/>
    <dgm:cxn modelId="{BEECF54C-9F7E-4BFB-9F21-32BD4DD5F2DE}" srcId="{65430F11-F825-44DC-A2C0-9E7E2D8503C3}" destId="{5C17AD51-4447-46E2-9370-7ECF19171064}" srcOrd="3" destOrd="0" parTransId="{4B1A6386-C03F-4E3D-B219-E78B237C693E}" sibTransId="{2BD5D42D-3E45-4731-9F7A-6294B9342163}"/>
    <dgm:cxn modelId="{66995F31-E135-4C96-B30D-54F463D37838}" type="presOf" srcId="{65430F11-F825-44DC-A2C0-9E7E2D8503C3}" destId="{599FC076-87F3-4F87-843D-F3DC68279CB9}" srcOrd="0" destOrd="0" presId="urn:microsoft.com/office/officeart/2005/8/layout/default"/>
    <dgm:cxn modelId="{06DECB00-E56B-4D5B-B2F2-01875996D230}" type="presParOf" srcId="{599FC076-87F3-4F87-843D-F3DC68279CB9}" destId="{3E3841C0-C087-4C81-986E-774005E189B2}" srcOrd="0" destOrd="0" presId="urn:microsoft.com/office/officeart/2005/8/layout/default"/>
    <dgm:cxn modelId="{370A1217-FF05-411A-A7E4-8405881D351A}" type="presParOf" srcId="{599FC076-87F3-4F87-843D-F3DC68279CB9}" destId="{7AF390FD-83B0-4742-ABDF-1EB1A19C07BF}" srcOrd="1" destOrd="0" presId="urn:microsoft.com/office/officeart/2005/8/layout/default"/>
    <dgm:cxn modelId="{F7CFCEAB-6DE7-41A6-B0A9-618B83D9118E}" type="presParOf" srcId="{599FC076-87F3-4F87-843D-F3DC68279CB9}" destId="{D54B2D96-4A73-42CE-B809-062C994CDFA0}" srcOrd="2" destOrd="0" presId="urn:microsoft.com/office/officeart/2005/8/layout/default"/>
    <dgm:cxn modelId="{F3B8B7F5-6771-4CCB-BC0F-9F3894B01C5A}" type="presParOf" srcId="{599FC076-87F3-4F87-843D-F3DC68279CB9}" destId="{1AEF2B25-83F9-4BEA-A88D-8072F035A5D0}" srcOrd="3" destOrd="0" presId="urn:microsoft.com/office/officeart/2005/8/layout/default"/>
    <dgm:cxn modelId="{3935A5B6-EC7E-4D07-847E-2B330B91E56C}" type="presParOf" srcId="{599FC076-87F3-4F87-843D-F3DC68279CB9}" destId="{0451F32D-8D19-4237-AF7E-B13E0E9E772A}" srcOrd="4" destOrd="0" presId="urn:microsoft.com/office/officeart/2005/8/layout/default"/>
    <dgm:cxn modelId="{D0913671-E89D-415D-8063-43294D4CFE47}" type="presParOf" srcId="{599FC076-87F3-4F87-843D-F3DC68279CB9}" destId="{C37B8EB6-1555-471B-A9A6-7511510FF3DE}" srcOrd="5" destOrd="0" presId="urn:microsoft.com/office/officeart/2005/8/layout/default"/>
    <dgm:cxn modelId="{2B8FA9CC-B6DE-4B11-8916-9EEFA58BCD36}" type="presParOf" srcId="{599FC076-87F3-4F87-843D-F3DC68279CB9}" destId="{71BF5592-4C1C-4C7C-95A0-6B38CD0843F9}" srcOrd="6" destOrd="0" presId="urn:microsoft.com/office/officeart/2005/8/layout/default"/>
    <dgm:cxn modelId="{C9ACF338-A217-45B5-B497-28CD63A378AC}" type="presParOf" srcId="{599FC076-87F3-4F87-843D-F3DC68279CB9}" destId="{CF3DD5C7-76DE-425F-8431-F28226BDE16E}" srcOrd="7" destOrd="0" presId="urn:microsoft.com/office/officeart/2005/8/layout/default"/>
    <dgm:cxn modelId="{212C9C34-7677-4223-A724-EC918DABDACA}" type="presParOf" srcId="{599FC076-87F3-4F87-843D-F3DC68279CB9}" destId="{EAF9A741-3E0B-4FCD-967C-2608F4135426}" srcOrd="8"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430F11-F825-44DC-A2C0-9E7E2D8503C3}" type="doc">
      <dgm:prSet loTypeId="urn:microsoft.com/office/officeart/2005/8/layout/default" loCatId="list" qsTypeId="urn:microsoft.com/office/officeart/2005/8/quickstyle/simple1" qsCatId="simple" csTypeId="urn:microsoft.com/office/officeart/2005/8/colors/accent0_2" csCatId="mainScheme" phldr="1"/>
      <dgm:spPr/>
      <dgm:t>
        <a:bodyPr/>
        <a:lstStyle/>
        <a:p>
          <a:endParaRPr lang="en-GB"/>
        </a:p>
      </dgm:t>
    </dgm:pt>
    <dgm:pt modelId="{2DC0AA2A-F3A4-46A7-B2ED-D8AC82B2EF73}">
      <dgm:prSet phldrT="[Text]"/>
      <dgm:spPr/>
      <dgm:t>
        <a:bodyPr/>
        <a:lstStyle/>
        <a:p>
          <a:pPr>
            <a:buFont typeface="Symbol" panose="05050102010706020507" pitchFamily="18" charset="2"/>
            <a:buChar char=""/>
          </a:pPr>
          <a:r>
            <a:rPr lang="en-GB" b="0" i="0" u="none" strike="noStrike" cap="none" dirty="0">
              <a:effectLst/>
              <a:latin typeface="Arial"/>
              <a:ea typeface="Arial"/>
              <a:cs typeface="Arial"/>
              <a:sym typeface="Arial"/>
            </a:rPr>
            <a:t>Employers: Commit placements to the target groups</a:t>
          </a:r>
          <a:endParaRPr lang="en-GB" b="0" dirty="0"/>
        </a:p>
      </dgm:t>
    </dgm:pt>
    <dgm:pt modelId="{A8039B47-6524-45D6-9DE0-9A2B6090B88B}" type="parTrans" cxnId="{61D586D0-5C24-4E23-951E-4EC5BEF68A8E}">
      <dgm:prSet/>
      <dgm:spPr/>
      <dgm:t>
        <a:bodyPr/>
        <a:lstStyle/>
        <a:p>
          <a:endParaRPr lang="en-GB"/>
        </a:p>
      </dgm:t>
    </dgm:pt>
    <dgm:pt modelId="{2767D687-8AB4-45F1-8361-668E44AFF48C}" type="sibTrans" cxnId="{61D586D0-5C24-4E23-951E-4EC5BEF68A8E}">
      <dgm:prSet/>
      <dgm:spPr/>
      <dgm:t>
        <a:bodyPr/>
        <a:lstStyle/>
        <a:p>
          <a:endParaRPr lang="en-GB"/>
        </a:p>
      </dgm:t>
    </dgm:pt>
    <dgm:pt modelId="{81CBBC88-89C6-4837-A0E5-D9F205EEAA78}">
      <dgm:prSet/>
      <dgm:spPr/>
      <dgm:t>
        <a:bodyPr/>
        <a:lstStyle/>
        <a:p>
          <a:pPr>
            <a:buFont typeface="Symbol" panose="05050102010706020507" pitchFamily="18" charset="2"/>
            <a:buChar char=""/>
          </a:pPr>
          <a:r>
            <a:rPr lang="en-GB" b="0" i="0" u="none" strike="noStrike" cap="none" dirty="0">
              <a:effectLst/>
              <a:latin typeface="Arial"/>
              <a:ea typeface="Arial"/>
              <a:cs typeface="Arial"/>
              <a:sym typeface="Arial"/>
            </a:rPr>
            <a:t>Connect young people via existing networks</a:t>
          </a:r>
          <a:endParaRPr lang="en-GB" b="0" dirty="0"/>
        </a:p>
      </dgm:t>
    </dgm:pt>
    <dgm:pt modelId="{17DE973F-37A0-4869-875E-883C2F961BBD}" type="parTrans" cxnId="{3B9AA6B2-8D0E-44D8-8663-ED3553A1C58D}">
      <dgm:prSet/>
      <dgm:spPr/>
      <dgm:t>
        <a:bodyPr/>
        <a:lstStyle/>
        <a:p>
          <a:endParaRPr lang="en-GB"/>
        </a:p>
      </dgm:t>
    </dgm:pt>
    <dgm:pt modelId="{CE82F6BC-76BE-4E3F-A11F-935845AA18BC}" type="sibTrans" cxnId="{3B9AA6B2-8D0E-44D8-8663-ED3553A1C58D}">
      <dgm:prSet/>
      <dgm:spPr/>
      <dgm:t>
        <a:bodyPr/>
        <a:lstStyle/>
        <a:p>
          <a:endParaRPr lang="en-GB"/>
        </a:p>
      </dgm:t>
    </dgm:pt>
    <dgm:pt modelId="{6E34E950-68C6-4D81-B049-29D883674737}">
      <dgm:prSet/>
      <dgm:spPr/>
      <dgm:t>
        <a:bodyPr/>
        <a:lstStyle/>
        <a:p>
          <a:pPr>
            <a:buFont typeface="Symbol" panose="05050102010706020507" pitchFamily="18" charset="2"/>
            <a:buChar char=""/>
          </a:pPr>
          <a:r>
            <a:rPr lang="en-GB" dirty="0"/>
            <a:t>Mobilise Supply Chains – large feeds small</a:t>
          </a:r>
        </a:p>
      </dgm:t>
    </dgm:pt>
    <dgm:pt modelId="{3247715A-C8B7-4259-BF9E-FBF28CF9700F}" type="parTrans" cxnId="{279D9222-67DB-4337-AC45-4F5303F7971D}">
      <dgm:prSet/>
      <dgm:spPr/>
      <dgm:t>
        <a:bodyPr/>
        <a:lstStyle/>
        <a:p>
          <a:endParaRPr lang="en-GB"/>
        </a:p>
      </dgm:t>
    </dgm:pt>
    <dgm:pt modelId="{82BC5003-C567-4E5E-93C0-99FFA7F02622}" type="sibTrans" cxnId="{279D9222-67DB-4337-AC45-4F5303F7971D}">
      <dgm:prSet/>
      <dgm:spPr/>
      <dgm:t>
        <a:bodyPr/>
        <a:lstStyle/>
        <a:p>
          <a:endParaRPr lang="en-GB"/>
        </a:p>
      </dgm:t>
    </dgm:pt>
    <dgm:pt modelId="{599FC076-87F3-4F87-843D-F3DC68279CB9}" type="pres">
      <dgm:prSet presAssocID="{65430F11-F825-44DC-A2C0-9E7E2D8503C3}" presName="diagram" presStyleCnt="0">
        <dgm:presLayoutVars>
          <dgm:dir/>
          <dgm:resizeHandles val="exact"/>
        </dgm:presLayoutVars>
      </dgm:prSet>
      <dgm:spPr/>
      <dgm:t>
        <a:bodyPr/>
        <a:lstStyle/>
        <a:p>
          <a:endParaRPr lang="en-US"/>
        </a:p>
      </dgm:t>
    </dgm:pt>
    <dgm:pt modelId="{3E3841C0-C087-4C81-986E-774005E189B2}" type="pres">
      <dgm:prSet presAssocID="{2DC0AA2A-F3A4-46A7-B2ED-D8AC82B2EF73}" presName="node" presStyleLbl="node1" presStyleIdx="0" presStyleCnt="3">
        <dgm:presLayoutVars>
          <dgm:bulletEnabled val="1"/>
        </dgm:presLayoutVars>
      </dgm:prSet>
      <dgm:spPr/>
      <dgm:t>
        <a:bodyPr/>
        <a:lstStyle/>
        <a:p>
          <a:endParaRPr lang="en-US"/>
        </a:p>
      </dgm:t>
    </dgm:pt>
    <dgm:pt modelId="{7AF390FD-83B0-4742-ABDF-1EB1A19C07BF}" type="pres">
      <dgm:prSet presAssocID="{2767D687-8AB4-45F1-8361-668E44AFF48C}" presName="sibTrans" presStyleCnt="0"/>
      <dgm:spPr/>
    </dgm:pt>
    <dgm:pt modelId="{D54B2D96-4A73-42CE-B809-062C994CDFA0}" type="pres">
      <dgm:prSet presAssocID="{81CBBC88-89C6-4837-A0E5-D9F205EEAA78}" presName="node" presStyleLbl="node1" presStyleIdx="1" presStyleCnt="3" custLinFactNeighborX="1779" custLinFactNeighborY="1063">
        <dgm:presLayoutVars>
          <dgm:bulletEnabled val="1"/>
        </dgm:presLayoutVars>
      </dgm:prSet>
      <dgm:spPr/>
      <dgm:t>
        <a:bodyPr/>
        <a:lstStyle/>
        <a:p>
          <a:endParaRPr lang="en-US"/>
        </a:p>
      </dgm:t>
    </dgm:pt>
    <dgm:pt modelId="{1AEF2B25-83F9-4BEA-A88D-8072F035A5D0}" type="pres">
      <dgm:prSet presAssocID="{CE82F6BC-76BE-4E3F-A11F-935845AA18BC}" presName="sibTrans" presStyleCnt="0"/>
      <dgm:spPr/>
    </dgm:pt>
    <dgm:pt modelId="{0451F32D-8D19-4237-AF7E-B13E0E9E772A}" type="pres">
      <dgm:prSet presAssocID="{6E34E950-68C6-4D81-B049-29D883674737}" presName="node" presStyleLbl="node1" presStyleIdx="2" presStyleCnt="3">
        <dgm:presLayoutVars>
          <dgm:bulletEnabled val="1"/>
        </dgm:presLayoutVars>
      </dgm:prSet>
      <dgm:spPr/>
      <dgm:t>
        <a:bodyPr/>
        <a:lstStyle/>
        <a:p>
          <a:endParaRPr lang="en-US"/>
        </a:p>
      </dgm:t>
    </dgm:pt>
  </dgm:ptLst>
  <dgm:cxnLst>
    <dgm:cxn modelId="{279D9222-67DB-4337-AC45-4F5303F7971D}" srcId="{65430F11-F825-44DC-A2C0-9E7E2D8503C3}" destId="{6E34E950-68C6-4D81-B049-29D883674737}" srcOrd="2" destOrd="0" parTransId="{3247715A-C8B7-4259-BF9E-FBF28CF9700F}" sibTransId="{82BC5003-C567-4E5E-93C0-99FFA7F02622}"/>
    <dgm:cxn modelId="{F1ADB064-5846-4D7B-963C-5032093B5F65}" type="presOf" srcId="{81CBBC88-89C6-4837-A0E5-D9F205EEAA78}" destId="{D54B2D96-4A73-42CE-B809-062C994CDFA0}" srcOrd="0" destOrd="0" presId="urn:microsoft.com/office/officeart/2005/8/layout/default"/>
    <dgm:cxn modelId="{A8C95EF9-1208-4CD1-A598-92F42C19FDA6}" type="presOf" srcId="{2DC0AA2A-F3A4-46A7-B2ED-D8AC82B2EF73}" destId="{3E3841C0-C087-4C81-986E-774005E189B2}" srcOrd="0" destOrd="0" presId="urn:microsoft.com/office/officeart/2005/8/layout/default"/>
    <dgm:cxn modelId="{66995F31-E135-4C96-B30D-54F463D37838}" type="presOf" srcId="{65430F11-F825-44DC-A2C0-9E7E2D8503C3}" destId="{599FC076-87F3-4F87-843D-F3DC68279CB9}" srcOrd="0" destOrd="0" presId="urn:microsoft.com/office/officeart/2005/8/layout/default"/>
    <dgm:cxn modelId="{A3E39042-AF82-4B6D-A6DD-AAF15CEEC0A5}" type="presOf" srcId="{6E34E950-68C6-4D81-B049-29D883674737}" destId="{0451F32D-8D19-4237-AF7E-B13E0E9E772A}" srcOrd="0" destOrd="0" presId="urn:microsoft.com/office/officeart/2005/8/layout/default"/>
    <dgm:cxn modelId="{61D586D0-5C24-4E23-951E-4EC5BEF68A8E}" srcId="{65430F11-F825-44DC-A2C0-9E7E2D8503C3}" destId="{2DC0AA2A-F3A4-46A7-B2ED-D8AC82B2EF73}" srcOrd="0" destOrd="0" parTransId="{A8039B47-6524-45D6-9DE0-9A2B6090B88B}" sibTransId="{2767D687-8AB4-45F1-8361-668E44AFF48C}"/>
    <dgm:cxn modelId="{3B9AA6B2-8D0E-44D8-8663-ED3553A1C58D}" srcId="{65430F11-F825-44DC-A2C0-9E7E2D8503C3}" destId="{81CBBC88-89C6-4837-A0E5-D9F205EEAA78}" srcOrd="1" destOrd="0" parTransId="{17DE973F-37A0-4869-875E-883C2F961BBD}" sibTransId="{CE82F6BC-76BE-4E3F-A11F-935845AA18BC}"/>
    <dgm:cxn modelId="{06DECB00-E56B-4D5B-B2F2-01875996D230}" type="presParOf" srcId="{599FC076-87F3-4F87-843D-F3DC68279CB9}" destId="{3E3841C0-C087-4C81-986E-774005E189B2}" srcOrd="0" destOrd="0" presId="urn:microsoft.com/office/officeart/2005/8/layout/default"/>
    <dgm:cxn modelId="{370A1217-FF05-411A-A7E4-8405881D351A}" type="presParOf" srcId="{599FC076-87F3-4F87-843D-F3DC68279CB9}" destId="{7AF390FD-83B0-4742-ABDF-1EB1A19C07BF}" srcOrd="1" destOrd="0" presId="urn:microsoft.com/office/officeart/2005/8/layout/default"/>
    <dgm:cxn modelId="{F7CFCEAB-6DE7-41A6-B0A9-618B83D9118E}" type="presParOf" srcId="{599FC076-87F3-4F87-843D-F3DC68279CB9}" destId="{D54B2D96-4A73-42CE-B809-062C994CDFA0}" srcOrd="2" destOrd="0" presId="urn:microsoft.com/office/officeart/2005/8/layout/default"/>
    <dgm:cxn modelId="{F3B8B7F5-6771-4CCB-BC0F-9F3894B01C5A}" type="presParOf" srcId="{599FC076-87F3-4F87-843D-F3DC68279CB9}" destId="{1AEF2B25-83F9-4BEA-A88D-8072F035A5D0}" srcOrd="3" destOrd="0" presId="urn:microsoft.com/office/officeart/2005/8/layout/default"/>
    <dgm:cxn modelId="{3935A5B6-EC7E-4D07-847E-2B330B91E56C}" type="presParOf" srcId="{599FC076-87F3-4F87-843D-F3DC68279CB9}" destId="{0451F32D-8D19-4237-AF7E-B13E0E9E772A}" srcOrd="4"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43B1E-959D-4A9C-BCBE-3980B447B9E6}">
      <dsp:nvSpPr>
        <dsp:cNvPr id="0" name=""/>
        <dsp:cNvSpPr/>
      </dsp:nvSpPr>
      <dsp:spPr>
        <a:xfrm>
          <a:off x="272299" y="2897"/>
          <a:ext cx="1722350" cy="1033410"/>
        </a:xfrm>
        <a:prstGeom prst="rect">
          <a:avLst/>
        </a:prstGeom>
        <a:no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a:ln>
                <a:solidFill>
                  <a:schemeClr val="bg1"/>
                </a:solidFill>
              </a:ln>
              <a:solidFill>
                <a:schemeClr val="bg1"/>
              </a:solidFill>
            </a:rPr>
            <a:t>Governance</a:t>
          </a:r>
        </a:p>
      </dsp:txBody>
      <dsp:txXfrm>
        <a:off x="272299" y="2897"/>
        <a:ext cx="1722350" cy="1033410"/>
      </dsp:txXfrm>
    </dsp:sp>
    <dsp:sp modelId="{483A310C-4792-4638-9556-05CC24D8555F}">
      <dsp:nvSpPr>
        <dsp:cNvPr id="0" name=""/>
        <dsp:cNvSpPr/>
      </dsp:nvSpPr>
      <dsp:spPr>
        <a:xfrm>
          <a:off x="272299" y="1208543"/>
          <a:ext cx="1722350" cy="1033410"/>
        </a:xfrm>
        <a:prstGeom prst="rect">
          <a:avLst/>
        </a:prstGeom>
        <a:no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a:ln>
                <a:solidFill>
                  <a:schemeClr val="bg1"/>
                </a:solidFill>
              </a:ln>
              <a:solidFill>
                <a:schemeClr val="bg1"/>
              </a:solidFill>
            </a:rPr>
            <a:t>Team</a:t>
          </a:r>
        </a:p>
      </dsp:txBody>
      <dsp:txXfrm>
        <a:off x="272299" y="1208543"/>
        <a:ext cx="1722350" cy="1033410"/>
      </dsp:txXfrm>
    </dsp:sp>
    <dsp:sp modelId="{9208EBDE-B21F-4C9E-83C2-40E12B7E459D}">
      <dsp:nvSpPr>
        <dsp:cNvPr id="0" name=""/>
        <dsp:cNvSpPr/>
      </dsp:nvSpPr>
      <dsp:spPr>
        <a:xfrm>
          <a:off x="272299" y="2414188"/>
          <a:ext cx="1722350" cy="1033410"/>
        </a:xfrm>
        <a:prstGeom prst="rect">
          <a:avLst/>
        </a:prstGeom>
        <a:no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a:ln>
                <a:solidFill>
                  <a:schemeClr val="bg1"/>
                </a:solidFill>
              </a:ln>
              <a:solidFill>
                <a:schemeClr val="bg1"/>
              </a:solidFill>
            </a:rPr>
            <a:t>Shared Objectives</a:t>
          </a:r>
        </a:p>
      </dsp:txBody>
      <dsp:txXfrm>
        <a:off x="272299" y="2414188"/>
        <a:ext cx="1722350" cy="1033410"/>
      </dsp:txXfrm>
    </dsp:sp>
    <dsp:sp modelId="{16145A63-C244-4451-BB03-4102DD56D9F6}">
      <dsp:nvSpPr>
        <dsp:cNvPr id="0" name=""/>
        <dsp:cNvSpPr/>
      </dsp:nvSpPr>
      <dsp:spPr>
        <a:xfrm>
          <a:off x="272299" y="3619834"/>
          <a:ext cx="1722350" cy="1033410"/>
        </a:xfrm>
        <a:prstGeom prst="rect">
          <a:avLst/>
        </a:prstGeom>
        <a:no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a:ln>
                <a:solidFill>
                  <a:schemeClr val="bg1"/>
                </a:solidFill>
              </a:ln>
              <a:solidFill>
                <a:schemeClr val="bg1"/>
              </a:solidFill>
            </a:rPr>
            <a:t>Tracking outcomes</a:t>
          </a:r>
        </a:p>
      </dsp:txBody>
      <dsp:txXfrm>
        <a:off x="272299" y="3619834"/>
        <a:ext cx="1722350" cy="10334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841C0-C087-4C81-986E-774005E189B2}">
      <dsp:nvSpPr>
        <dsp:cNvPr id="0" name=""/>
        <dsp:cNvSpPr/>
      </dsp:nvSpPr>
      <dsp:spPr>
        <a:xfrm>
          <a:off x="2965" y="367571"/>
          <a:ext cx="1605804" cy="963482"/>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buFont typeface="Symbol" panose="05050102010706020507" pitchFamily="18" charset="2"/>
            <a:buChar char=""/>
          </a:pPr>
          <a:r>
            <a:rPr lang="en-GB" sz="1500" b="1" i="0" u="none" strike="noStrike" kern="1200" cap="none">
              <a:effectLst/>
              <a:latin typeface="Arial"/>
              <a:ea typeface="Arial"/>
              <a:cs typeface="Arial"/>
              <a:sym typeface="Arial"/>
            </a:rPr>
            <a:t>17-year olds</a:t>
          </a:r>
          <a:r>
            <a:rPr lang="en-GB" sz="1500" b="0" i="0" u="none" strike="noStrike" kern="1200" cap="none">
              <a:effectLst/>
              <a:latin typeface="Arial"/>
              <a:ea typeface="Arial"/>
              <a:cs typeface="Arial"/>
              <a:sym typeface="Arial"/>
            </a:rPr>
            <a:t> </a:t>
          </a:r>
          <a:endParaRPr lang="en-GB" sz="1500" kern="1200" dirty="0"/>
        </a:p>
      </dsp:txBody>
      <dsp:txXfrm>
        <a:off x="2965" y="367571"/>
        <a:ext cx="1605804" cy="963482"/>
      </dsp:txXfrm>
    </dsp:sp>
    <dsp:sp modelId="{D54B2D96-4A73-42CE-B809-062C994CDFA0}">
      <dsp:nvSpPr>
        <dsp:cNvPr id="0" name=""/>
        <dsp:cNvSpPr/>
      </dsp:nvSpPr>
      <dsp:spPr>
        <a:xfrm>
          <a:off x="1769350" y="367571"/>
          <a:ext cx="1605804" cy="963482"/>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buFont typeface="Symbol" panose="05050102010706020507" pitchFamily="18" charset="2"/>
            <a:buChar char=""/>
          </a:pPr>
          <a:r>
            <a:rPr lang="en-GB" sz="1500" b="1" i="0" u="none" strike="noStrike" kern="1200" cap="none">
              <a:effectLst/>
              <a:latin typeface="Arial"/>
              <a:ea typeface="Arial"/>
              <a:cs typeface="Arial"/>
              <a:sym typeface="Arial"/>
            </a:rPr>
            <a:t>Care leavers</a:t>
          </a:r>
          <a:r>
            <a:rPr lang="en-GB" sz="1500" b="0" i="0" u="none" strike="noStrike" kern="1200" cap="none">
              <a:effectLst/>
              <a:latin typeface="Arial"/>
              <a:ea typeface="Arial"/>
              <a:cs typeface="Arial"/>
              <a:sym typeface="Arial"/>
            </a:rPr>
            <a:t> </a:t>
          </a:r>
          <a:endParaRPr lang="en-GB" sz="1500" kern="1200" dirty="0"/>
        </a:p>
      </dsp:txBody>
      <dsp:txXfrm>
        <a:off x="1769350" y="367571"/>
        <a:ext cx="1605804" cy="963482"/>
      </dsp:txXfrm>
    </dsp:sp>
    <dsp:sp modelId="{0451F32D-8D19-4237-AF7E-B13E0E9E772A}">
      <dsp:nvSpPr>
        <dsp:cNvPr id="0" name=""/>
        <dsp:cNvSpPr/>
      </dsp:nvSpPr>
      <dsp:spPr>
        <a:xfrm>
          <a:off x="3535735" y="367571"/>
          <a:ext cx="1605804" cy="963482"/>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buFont typeface="Symbol" panose="05050102010706020507" pitchFamily="18" charset="2"/>
            <a:buChar char=""/>
          </a:pPr>
          <a:r>
            <a:rPr lang="en-GB" sz="1500" b="1" kern="1200" dirty="0"/>
            <a:t>Pakistani, black and Asian young people</a:t>
          </a:r>
          <a:endParaRPr lang="en-GB" sz="1500" kern="1200" dirty="0"/>
        </a:p>
      </dsp:txBody>
      <dsp:txXfrm>
        <a:off x="3535735" y="367571"/>
        <a:ext cx="1605804" cy="963482"/>
      </dsp:txXfrm>
    </dsp:sp>
    <dsp:sp modelId="{71BF5592-4C1C-4C7C-95A0-6B38CD0843F9}">
      <dsp:nvSpPr>
        <dsp:cNvPr id="0" name=""/>
        <dsp:cNvSpPr/>
      </dsp:nvSpPr>
      <dsp:spPr>
        <a:xfrm>
          <a:off x="5302120" y="367571"/>
          <a:ext cx="1605804" cy="963482"/>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buFont typeface="Symbol" panose="05050102010706020507" pitchFamily="18" charset="2"/>
            <a:buChar char=""/>
          </a:pPr>
          <a:r>
            <a:rPr lang="en-GB" sz="1500" b="1" kern="1200" dirty="0" err="1"/>
            <a:t>Washwood</a:t>
          </a:r>
          <a:r>
            <a:rPr lang="en-GB" sz="1500" b="1" kern="1200" dirty="0"/>
            <a:t> Heath, </a:t>
          </a:r>
          <a:r>
            <a:rPr lang="en-GB" sz="1500" b="1" kern="1200" dirty="0" err="1"/>
            <a:t>Lozells</a:t>
          </a:r>
          <a:r>
            <a:rPr lang="en-GB" sz="1500" b="1" kern="1200" dirty="0"/>
            <a:t>, </a:t>
          </a:r>
          <a:r>
            <a:rPr lang="en-GB" sz="1500" b="1" kern="1200" dirty="0" err="1"/>
            <a:t>Sparkhill</a:t>
          </a:r>
          <a:r>
            <a:rPr lang="en-GB" sz="1500" b="1" kern="1200" dirty="0"/>
            <a:t>, Aston and Handsworth</a:t>
          </a:r>
          <a:endParaRPr lang="en-GB" sz="1500" kern="1200" dirty="0"/>
        </a:p>
      </dsp:txBody>
      <dsp:txXfrm>
        <a:off x="5302120" y="367571"/>
        <a:ext cx="1605804" cy="963482"/>
      </dsp:txXfrm>
    </dsp:sp>
    <dsp:sp modelId="{EAF9A741-3E0B-4FCD-967C-2608F4135426}">
      <dsp:nvSpPr>
        <dsp:cNvPr id="0" name=""/>
        <dsp:cNvSpPr/>
      </dsp:nvSpPr>
      <dsp:spPr>
        <a:xfrm>
          <a:off x="7068505" y="367571"/>
          <a:ext cx="1605804" cy="963482"/>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buFont typeface="Symbol" panose="05050102010706020507" pitchFamily="18" charset="2"/>
            <a:buChar char=""/>
          </a:pPr>
          <a:r>
            <a:rPr lang="en-GB" sz="1500" b="1" kern="1200" dirty="0"/>
            <a:t>Long Term unemployed</a:t>
          </a:r>
        </a:p>
      </dsp:txBody>
      <dsp:txXfrm>
        <a:off x="7068505" y="367571"/>
        <a:ext cx="1605804" cy="963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841C0-C087-4C81-986E-774005E189B2}">
      <dsp:nvSpPr>
        <dsp:cNvPr id="0" name=""/>
        <dsp:cNvSpPr/>
      </dsp:nvSpPr>
      <dsp:spPr>
        <a:xfrm>
          <a:off x="690782" y="172"/>
          <a:ext cx="2013507" cy="1208104"/>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buFont typeface="Symbol" panose="05050102010706020507" pitchFamily="18" charset="2"/>
            <a:buChar char=""/>
          </a:pPr>
          <a:r>
            <a:rPr lang="en-GB" sz="1900" b="0" i="0" u="none" strike="noStrike" kern="1200" cap="none" dirty="0">
              <a:effectLst/>
              <a:latin typeface="Arial"/>
              <a:ea typeface="Arial"/>
              <a:cs typeface="Arial"/>
              <a:sym typeface="Arial"/>
            </a:rPr>
            <a:t>Employers: Commit placements to the target groups</a:t>
          </a:r>
          <a:endParaRPr lang="en-GB" sz="1900" b="0" kern="1200" dirty="0"/>
        </a:p>
      </dsp:txBody>
      <dsp:txXfrm>
        <a:off x="690782" y="172"/>
        <a:ext cx="2013507" cy="1208104"/>
      </dsp:txXfrm>
    </dsp:sp>
    <dsp:sp modelId="{D54B2D96-4A73-42CE-B809-062C994CDFA0}">
      <dsp:nvSpPr>
        <dsp:cNvPr id="0" name=""/>
        <dsp:cNvSpPr/>
      </dsp:nvSpPr>
      <dsp:spPr>
        <a:xfrm>
          <a:off x="2941460" y="345"/>
          <a:ext cx="2013507" cy="1208104"/>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buFont typeface="Symbol" panose="05050102010706020507" pitchFamily="18" charset="2"/>
            <a:buChar char=""/>
          </a:pPr>
          <a:r>
            <a:rPr lang="en-GB" sz="1900" b="0" i="0" u="none" strike="noStrike" kern="1200" cap="none" dirty="0">
              <a:effectLst/>
              <a:latin typeface="Arial"/>
              <a:ea typeface="Arial"/>
              <a:cs typeface="Arial"/>
              <a:sym typeface="Arial"/>
            </a:rPr>
            <a:t>Connect young people via existing networks</a:t>
          </a:r>
          <a:endParaRPr lang="en-GB" sz="1900" b="0" kern="1200" dirty="0"/>
        </a:p>
      </dsp:txBody>
      <dsp:txXfrm>
        <a:off x="2941460" y="345"/>
        <a:ext cx="2013507" cy="1208104"/>
      </dsp:txXfrm>
    </dsp:sp>
    <dsp:sp modelId="{0451F32D-8D19-4237-AF7E-B13E0E9E772A}">
      <dsp:nvSpPr>
        <dsp:cNvPr id="0" name=""/>
        <dsp:cNvSpPr/>
      </dsp:nvSpPr>
      <dsp:spPr>
        <a:xfrm>
          <a:off x="5120498" y="172"/>
          <a:ext cx="2013507" cy="1208104"/>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buFont typeface="Symbol" panose="05050102010706020507" pitchFamily="18" charset="2"/>
            <a:buChar char=""/>
          </a:pPr>
          <a:r>
            <a:rPr lang="en-GB" sz="1900" kern="1200" dirty="0"/>
            <a:t>Mobilise Supply Chains – large feeds small</a:t>
          </a:r>
        </a:p>
      </dsp:txBody>
      <dsp:txXfrm>
        <a:off x="5120498" y="172"/>
        <a:ext cx="2013507" cy="120810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1602584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5" name="Google Shape;145;p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9:notes"/>
          <p:cNvSpPr>
            <a:spLocks noGrp="1" noRot="1" noChangeAspect="1"/>
          </p:cNvSpPr>
          <p:nvPr>
            <p:ph type="sldImg" idx="2"/>
          </p:nvPr>
        </p:nvSpPr>
        <p:spPr>
          <a:xfrm>
            <a:off x="44077" y="685176"/>
            <a:ext cx="6770100" cy="3430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p9:notes"/>
          <p:cNvSpPr txBox="1">
            <a:spLocks noGrp="1"/>
          </p:cNvSpPr>
          <p:nvPr>
            <p:ph type="body" idx="1"/>
          </p:nvPr>
        </p:nvSpPr>
        <p:spPr>
          <a:xfrm>
            <a:off x="685802" y="4343406"/>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254" name="Google Shape;25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Hi – Intro</a:t>
            </a:r>
          </a:p>
          <a:p>
            <a:pPr marL="0" lvl="0" indent="0" algn="l" rtl="0">
              <a:spcBef>
                <a:spcPts val="0"/>
              </a:spcBef>
              <a:spcAft>
                <a:spcPts val="0"/>
              </a:spcAft>
              <a:buNone/>
            </a:pPr>
            <a:r>
              <a:rPr lang="en-GB" dirty="0"/>
              <a:t>Thanks</a:t>
            </a:r>
            <a:endParaRPr dirty="0"/>
          </a:p>
        </p:txBody>
      </p:sp>
      <p:sp>
        <p:nvSpPr>
          <p:cNvPr id="270" name="Google Shape;27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100" b="1" i="1" u="none" strike="noStrike" cap="none" dirty="0">
                <a:solidFill>
                  <a:srgbClr val="000000"/>
                </a:solidFill>
                <a:effectLst/>
                <a:latin typeface="Arial"/>
                <a:ea typeface="Arial"/>
                <a:cs typeface="Arial"/>
                <a:sym typeface="Arial"/>
              </a:rPr>
              <a:t>WE ARE A NOT-FOR-PROFIT COALITION OF UK EMPLOYERS WHO TACKLE YOUTH UNEMPLOYMENT AND INVEST IN THE FUTURE OF OUR ECONOMY</a:t>
            </a:r>
            <a:endParaRPr lang="en-GB" sz="1100" b="0" i="0" u="none" strike="noStrike" cap="none" dirty="0">
              <a:solidFill>
                <a:srgbClr val="000000"/>
              </a:solidFill>
              <a:effectLst/>
              <a:latin typeface="Arial"/>
              <a:ea typeface="Arial"/>
              <a:cs typeface="Arial"/>
              <a:sym typeface="Arial"/>
            </a:endParaRPr>
          </a:p>
          <a:p>
            <a:r>
              <a:rPr lang="en-GB" sz="1100" b="1" i="1" u="none" strike="noStrike" cap="none" dirty="0">
                <a:solidFill>
                  <a:srgbClr val="000000"/>
                </a:solidFill>
                <a:effectLst/>
                <a:latin typeface="Arial"/>
                <a:ea typeface="Arial"/>
                <a:cs typeface="Arial"/>
                <a:sym typeface="Arial"/>
              </a:rPr>
              <a:t>WE EXIST TO EMPOWER, YOUNG PEOPLE most in need of support TO FULFILL THEIR POTENTIAL THROUGH WORK</a:t>
            </a:r>
          </a:p>
          <a:p>
            <a:r>
              <a:rPr lang="en-GB" sz="1100" b="0" i="0" u="none" strike="noStrike" cap="none" dirty="0">
                <a:solidFill>
                  <a:srgbClr val="000000"/>
                </a:solidFill>
                <a:effectLst/>
                <a:latin typeface="Arial"/>
                <a:ea typeface="Arial"/>
                <a:cs typeface="Arial"/>
                <a:sym typeface="Arial"/>
              </a:rPr>
              <a:t>…to level the playing field for all young people by removing barriers to employment through quality work-placements and other job opportunities.</a:t>
            </a:r>
          </a:p>
          <a:p>
            <a:r>
              <a:rPr lang="en-GB" sz="1100" b="0" i="0" u="none" strike="noStrike" cap="none" dirty="0">
                <a:solidFill>
                  <a:srgbClr val="000000"/>
                </a:solidFill>
                <a:effectLst/>
                <a:latin typeface="Arial"/>
                <a:ea typeface="Arial"/>
                <a:cs typeface="Arial"/>
                <a:sym typeface="Arial"/>
              </a:rPr>
              <a:t>Our hope is that they have the same access to jobs as the rest of </a:t>
            </a:r>
            <a:r>
              <a:rPr lang="en-GB" sz="1100" b="0" i="0" u="none" strike="noStrike" cap="none" dirty="0" err="1">
                <a:solidFill>
                  <a:srgbClr val="000000"/>
                </a:solidFill>
                <a:effectLst/>
                <a:latin typeface="Arial"/>
                <a:ea typeface="Arial"/>
                <a:cs typeface="Arial"/>
                <a:sym typeface="Arial"/>
              </a:rPr>
              <a:t>scoeity</a:t>
            </a:r>
            <a:r>
              <a:rPr lang="en-GB" sz="1100" b="0" i="0" u="none" strike="noStrike" cap="none" dirty="0">
                <a:solidFill>
                  <a:srgbClr val="000000"/>
                </a:solidFill>
                <a:effectLst/>
                <a:latin typeface="Arial"/>
                <a:ea typeface="Arial"/>
                <a:cs typeface="Arial"/>
                <a:sym typeface="Arial"/>
              </a:rPr>
              <a:t> and that they no longer remain 3x more likely to be unemployed.</a:t>
            </a:r>
          </a:p>
          <a:p>
            <a:pPr marL="0" marR="0" lvl="0" indent="0" algn="l" defTabSz="910143"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0143" rtl="0" eaLnBrk="1" fontAlgn="auto" latinLnBrk="0" hangingPunct="1">
              <a:lnSpc>
                <a:spcPct val="100000"/>
              </a:lnSpc>
              <a:spcBef>
                <a:spcPts val="0"/>
              </a:spcBef>
              <a:spcAft>
                <a:spcPts val="0"/>
              </a:spcAft>
              <a:buClrTx/>
              <a:buSzTx/>
              <a:buFontTx/>
              <a:buNone/>
              <a:tabLst/>
              <a:defRPr/>
            </a:pPr>
            <a:r>
              <a:rPr lang="en-GB" dirty="0"/>
              <a:t>But we’re really clear on our role – its to galvanise business and show them the path to support young people.  We are business </a:t>
            </a:r>
            <a:r>
              <a:rPr lang="en-GB" dirty="0" err="1"/>
              <a:t>ot</a:t>
            </a:r>
            <a:r>
              <a:rPr lang="en-GB" dirty="0"/>
              <a:t> business organisation</a:t>
            </a:r>
          </a:p>
          <a:p>
            <a:pPr marL="0" marR="0" lvl="0" indent="0" algn="l" defTabSz="910143"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0143" rtl="0" eaLnBrk="1" fontAlgn="auto" latinLnBrk="0" hangingPunct="1">
              <a:lnSpc>
                <a:spcPct val="100000"/>
              </a:lnSpc>
              <a:spcBef>
                <a:spcPts val="0"/>
              </a:spcBef>
              <a:spcAft>
                <a:spcPts val="0"/>
              </a:spcAft>
              <a:buClrTx/>
              <a:buSzTx/>
              <a:buFontTx/>
              <a:buNone/>
              <a:tabLst/>
              <a:defRPr/>
            </a:pPr>
            <a:fld id="{32D69CD7-03D3-4048-A5F7-24BE325490C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0143"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9825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And this approach is working – across our coalition we’ve delivered over 80,000 work placements with more than 50% of those completing placements going onto jobs.  If you were to try and equate that to a number its over £1bn of benefit to the economy.</a:t>
            </a:r>
          </a:p>
          <a:p>
            <a:pPr marL="158750" indent="0">
              <a:buNone/>
            </a:pPr>
            <a:r>
              <a:rPr lang="en-GB" dirty="0"/>
              <a:t>Wee bring them together and shoe them best practise, we support them through the complex landscape </a:t>
            </a:r>
            <a:r>
              <a:rPr lang="en-GB" dirty="0" err="1"/>
              <a:t>andw</a:t>
            </a:r>
            <a:r>
              <a:rPr lang="en-GB" dirty="0"/>
              <a:t> e connect them to deliver better outcomes for young people/</a:t>
            </a:r>
          </a:p>
        </p:txBody>
      </p:sp>
      <p:sp>
        <p:nvSpPr>
          <p:cNvPr id="4" name="Slide Number Placeholder 3"/>
          <p:cNvSpPr>
            <a:spLocks noGrp="1"/>
          </p:cNvSpPr>
          <p:nvPr>
            <p:ph type="sldNum" sz="quarter" idx="5"/>
          </p:nvPr>
        </p:nvSpPr>
        <p:spPr/>
        <p:txBody>
          <a:bodyPr/>
          <a:lstStyle/>
          <a:p>
            <a:fld id="{9C567EB1-062C-4086-A1A0-5ADE28AF540C}" type="slidenum">
              <a:rPr lang="en-GB" smtClean="0"/>
              <a:t>14</a:t>
            </a:fld>
            <a:endParaRPr lang="en-GB"/>
          </a:p>
        </p:txBody>
      </p:sp>
    </p:spTree>
    <p:extLst>
      <p:ext uri="{BB962C8B-B14F-4D97-AF65-F5344CB8AC3E}">
        <p14:creationId xmlns:p14="http://schemas.microsoft.com/office/powerpoint/2010/main" val="879681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And that is why I like the IEP approach</a:t>
            </a:r>
            <a:endParaRPr dirty="0"/>
          </a:p>
        </p:txBody>
      </p:sp>
      <p:sp>
        <p:nvSpPr>
          <p:cNvPr id="270" name="Google Shape;27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6734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At it’s core the ethos is the same – by coming together we can do more – if we can bring the power of movement to work in </a:t>
            </a:r>
            <a:r>
              <a:rPr lang="en-GB" dirty="0" err="1"/>
              <a:t>collabraoration</a:t>
            </a:r>
            <a:r>
              <a:rPr lang="en-GB" dirty="0"/>
              <a:t> with more great </a:t>
            </a:r>
            <a:r>
              <a:rPr lang="en-GB" dirty="0" err="1"/>
              <a:t>organsations</a:t>
            </a:r>
            <a:r>
              <a:rPr lang="en-GB" dirty="0"/>
              <a:t> our impact will be bigger , we will </a:t>
            </a:r>
            <a:r>
              <a:rPr lang="en-GB" dirty="0" err="1"/>
              <a:t>halpe</a:t>
            </a:r>
            <a:r>
              <a:rPr lang="en-GB" dirty="0"/>
              <a:t> more young people than if we follow our path. – That is what </a:t>
            </a:r>
            <a:r>
              <a:rPr lang="en-GB" dirty="0" err="1"/>
              <a:t>Transsiton</a:t>
            </a:r>
            <a:r>
              <a:rPr lang="en-GB" dirty="0"/>
              <a:t> to Work is about and what we are going to achieve in the west Mids.</a:t>
            </a:r>
          </a:p>
          <a:p>
            <a:pPr marL="0" lvl="0" indent="0" algn="l" rtl="0">
              <a:spcBef>
                <a:spcPts val="0"/>
              </a:spcBef>
              <a:spcAft>
                <a:spcPts val="0"/>
              </a:spcAft>
              <a:buNone/>
            </a:pPr>
            <a:r>
              <a:rPr lang="en-GB" dirty="0"/>
              <a:t>IT is about business, civil society and govt coming together – but with a very specific focus</a:t>
            </a:r>
            <a:endParaRPr dirty="0"/>
          </a:p>
        </p:txBody>
      </p:sp>
      <p:sp>
        <p:nvSpPr>
          <p:cNvPr id="270" name="Google Shape;27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5707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0">
              <a:buFontTx/>
              <a:buNone/>
            </a:pPr>
            <a:r>
              <a:rPr lang="en-GB" sz="1100" dirty="0"/>
              <a:t>Right now hundreds of </a:t>
            </a:r>
            <a:r>
              <a:rPr lang="en-GB" sz="1100" dirty="0" err="1"/>
              <a:t>employres</a:t>
            </a:r>
            <a:r>
              <a:rPr lang="en-GB" sz="1100" dirty="0"/>
              <a:t>, engaging thousands of schools and hundreds of charities to solve the problem is not </a:t>
            </a:r>
            <a:r>
              <a:rPr lang="en-GB" sz="1100" dirty="0" err="1"/>
              <a:t>getthing</a:t>
            </a:r>
            <a:r>
              <a:rPr lang="en-GB" sz="1100" dirty="0"/>
              <a:t> young people the outcomes they deserve.</a:t>
            </a:r>
          </a:p>
          <a:p>
            <a:pPr marL="228600" indent="0">
              <a:buFontTx/>
              <a:buNone/>
            </a:pPr>
            <a:r>
              <a:rPr lang="en-GB" sz="1100" b="1" dirty="0"/>
              <a:t>3x more likely to be unemployed is not </a:t>
            </a:r>
            <a:r>
              <a:rPr lang="en-GB" sz="1100" b="1" dirty="0" err="1"/>
              <a:t>acceptabl</a:t>
            </a:r>
            <a:endParaRPr lang="en-GB" b="1" dirty="0"/>
          </a:p>
          <a:p>
            <a:endParaRPr lang="en-GB" dirty="0"/>
          </a:p>
        </p:txBody>
      </p:sp>
    </p:spTree>
    <p:extLst>
      <p:ext uri="{BB962C8B-B14F-4D97-AF65-F5344CB8AC3E}">
        <p14:creationId xmlns:p14="http://schemas.microsoft.com/office/powerpoint/2010/main" val="3208912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514350" indent="-285750">
              <a:buFontTx/>
              <a:buChar char="-"/>
            </a:pPr>
            <a:r>
              <a:rPr lang="en-GB" dirty="0"/>
              <a:t>Connecting all of the people we need together</a:t>
            </a:r>
          </a:p>
          <a:p>
            <a:pPr marL="514350" indent="-285750">
              <a:buFontTx/>
              <a:buChar char="-"/>
            </a:pPr>
            <a:r>
              <a:rPr lang="en-GB" dirty="0"/>
              <a:t>Building on the great work we have</a:t>
            </a:r>
          </a:p>
          <a:p>
            <a:pPr marL="514350" indent="-285750">
              <a:buFontTx/>
              <a:buChar char="-"/>
            </a:pPr>
            <a:r>
              <a:rPr lang="en-GB" b="1" dirty="0"/>
              <a:t>Add a key image on collaboration</a:t>
            </a:r>
          </a:p>
          <a:p>
            <a:pPr marL="228600" indent="0">
              <a:buFontTx/>
              <a:buNone/>
            </a:pPr>
            <a:r>
              <a:rPr lang="en-GB" sz="1100" dirty="0"/>
              <a:t>Surely by connecting these pieces we must be able to do more – to achieve m</a:t>
            </a:r>
            <a:r>
              <a:rPr lang="en-GB" sz="1100" b="0" dirty="0"/>
              <a:t>ore</a:t>
            </a:r>
          </a:p>
          <a:p>
            <a:pPr marL="228600" indent="0">
              <a:buFontTx/>
              <a:buNone/>
            </a:pPr>
            <a:r>
              <a:rPr lang="en-GB" sz="1100" b="0" dirty="0" err="1"/>
              <a:t>Thats</a:t>
            </a:r>
            <a:r>
              <a:rPr lang="en-GB" sz="1100" b="0" dirty="0"/>
              <a:t> what this is about – the power of </a:t>
            </a:r>
            <a:r>
              <a:rPr lang="en-GB" sz="1100" b="0" dirty="0" err="1"/>
              <a:t>collecgive</a:t>
            </a:r>
            <a:r>
              <a:rPr lang="en-GB" sz="1100" b="0" dirty="0"/>
              <a:t> impact</a:t>
            </a:r>
            <a:endParaRPr lang="en-GB" b="0" dirty="0"/>
          </a:p>
        </p:txBody>
      </p:sp>
    </p:spTree>
    <p:extLst>
      <p:ext uri="{BB962C8B-B14F-4D97-AF65-F5344CB8AC3E}">
        <p14:creationId xmlns:p14="http://schemas.microsoft.com/office/powerpoint/2010/main" val="1295229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0">
              <a:buFontTx/>
              <a:buNone/>
            </a:pPr>
            <a:r>
              <a:rPr lang="en-GB" sz="1100" dirty="0"/>
              <a:t>Collaboration and collective impact is built into the core of how we are built and what we are doing</a:t>
            </a:r>
            <a:endParaRPr lang="en-GB" b="1" dirty="0"/>
          </a:p>
          <a:p>
            <a:endParaRPr lang="en-GB" dirty="0"/>
          </a:p>
        </p:txBody>
      </p:sp>
    </p:spTree>
    <p:extLst>
      <p:ext uri="{BB962C8B-B14F-4D97-AF65-F5344CB8AC3E}">
        <p14:creationId xmlns:p14="http://schemas.microsoft.com/office/powerpoint/2010/main" val="1899719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It’s all well and good talking about the 750,000 Young people that are NEET or even the 14,000 unemployed in Birmingham, but unless we get down to the level of communities group and individuals we won’t succeed.</a:t>
            </a:r>
            <a:endParaRPr dirty="0"/>
          </a:p>
        </p:txBody>
      </p:sp>
      <p:sp>
        <p:nvSpPr>
          <p:cNvPr id="344" name="Google Shape;34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4" name="Google Shape;34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2832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buNone/>
            </a:pPr>
            <a:r>
              <a:rPr lang="en-GB" sz="1100" b="1" i="0" u="none" strike="noStrike" cap="none" dirty="0">
                <a:solidFill>
                  <a:srgbClr val="000000"/>
                </a:solidFill>
                <a:effectLst/>
                <a:latin typeface="Arial"/>
                <a:ea typeface="Arial"/>
                <a:cs typeface="Arial"/>
                <a:sym typeface="Arial"/>
              </a:rPr>
              <a:t>We need to adapt the model we have to make it work for these groups – draw the scale mode back to those who need the support.</a:t>
            </a:r>
          </a:p>
          <a:p>
            <a:pPr lvl="0"/>
            <a:endParaRPr lang="en-GB" sz="1100" b="1" i="0" u="none" strike="noStrike" cap="none" dirty="0">
              <a:solidFill>
                <a:srgbClr val="000000"/>
              </a:solidFill>
              <a:effectLst/>
              <a:latin typeface="Arial"/>
              <a:ea typeface="Arial"/>
              <a:cs typeface="Arial"/>
              <a:sym typeface="Arial"/>
            </a:endParaRPr>
          </a:p>
          <a:p>
            <a:pPr lvl="0"/>
            <a:r>
              <a:rPr lang="en-GB" sz="1100" b="1" i="0" u="none" strike="noStrike" cap="none" dirty="0">
                <a:solidFill>
                  <a:srgbClr val="000000"/>
                </a:solidFill>
                <a:effectLst/>
                <a:latin typeface="Arial"/>
                <a:ea typeface="Arial"/>
                <a:cs typeface="Arial"/>
                <a:sym typeface="Arial"/>
              </a:rPr>
              <a:t>17-year olds</a:t>
            </a:r>
            <a:r>
              <a:rPr lang="en-GB" sz="1100" b="0" i="0" u="none" strike="noStrike" cap="none" dirty="0">
                <a:solidFill>
                  <a:srgbClr val="000000"/>
                </a:solidFill>
                <a:effectLst/>
                <a:latin typeface="Arial"/>
                <a:ea typeface="Arial"/>
                <a:cs typeface="Arial"/>
                <a:sym typeface="Arial"/>
              </a:rPr>
              <a:t> who have completed one year in college. This is a sizeable group and a key point of intervention to prevent unemployment as they reach adulthood</a:t>
            </a:r>
          </a:p>
          <a:p>
            <a:pPr lvl="0"/>
            <a:r>
              <a:rPr lang="en-GB" sz="1100" b="1" i="0" u="none" strike="noStrike" cap="none" dirty="0">
                <a:solidFill>
                  <a:srgbClr val="000000"/>
                </a:solidFill>
                <a:effectLst/>
                <a:latin typeface="Arial"/>
                <a:ea typeface="Arial"/>
                <a:cs typeface="Arial"/>
                <a:sym typeface="Arial"/>
              </a:rPr>
              <a:t>Care leavers</a:t>
            </a:r>
            <a:r>
              <a:rPr lang="en-GB" sz="1100" b="0" i="0" u="none" strike="noStrike" cap="none" dirty="0">
                <a:solidFill>
                  <a:srgbClr val="000000"/>
                </a:solidFill>
                <a:effectLst/>
                <a:latin typeface="Arial"/>
                <a:ea typeface="Arial"/>
                <a:cs typeface="Arial"/>
                <a:sym typeface="Arial"/>
              </a:rPr>
              <a:t> are disproportionately likely to be in the unemployed group. This is a clearly identifiable group and there is some brilliant work emerging with employers and housing organisations that we can look to share and scale </a:t>
            </a:r>
          </a:p>
          <a:p>
            <a:pPr lvl="0"/>
            <a:r>
              <a:rPr lang="en-GB" sz="1100" b="1" i="0" u="none" strike="noStrike" cap="none" dirty="0">
                <a:solidFill>
                  <a:srgbClr val="000000"/>
                </a:solidFill>
                <a:effectLst/>
                <a:latin typeface="Arial"/>
                <a:ea typeface="Arial"/>
                <a:cs typeface="Arial"/>
                <a:sym typeface="Arial"/>
              </a:rPr>
              <a:t>Pakistani, black and Asian minorities</a:t>
            </a:r>
            <a:r>
              <a:rPr lang="en-GB" sz="1100" b="0" i="0" u="none" strike="noStrike" cap="none" dirty="0">
                <a:solidFill>
                  <a:srgbClr val="000000"/>
                </a:solidFill>
                <a:effectLst/>
                <a:latin typeface="Arial"/>
                <a:ea typeface="Arial"/>
                <a:cs typeface="Arial"/>
                <a:sym typeface="Arial"/>
              </a:rPr>
              <a:t> as they are most likely to be over represented in youth unemployment statistics</a:t>
            </a:r>
          </a:p>
          <a:p>
            <a:pPr lvl="0"/>
            <a:r>
              <a:rPr lang="en-GB" sz="1100" b="1" i="0" u="none" strike="noStrike" cap="none" dirty="0" err="1">
                <a:solidFill>
                  <a:srgbClr val="000000"/>
                </a:solidFill>
                <a:effectLst/>
                <a:latin typeface="Arial"/>
                <a:ea typeface="Arial"/>
                <a:cs typeface="Arial"/>
                <a:sym typeface="Arial"/>
              </a:rPr>
              <a:t>Washwood</a:t>
            </a:r>
            <a:r>
              <a:rPr lang="en-GB" sz="1100" b="1" i="0" u="none" strike="noStrike" cap="none" dirty="0">
                <a:solidFill>
                  <a:srgbClr val="000000"/>
                </a:solidFill>
                <a:effectLst/>
                <a:latin typeface="Arial"/>
                <a:ea typeface="Arial"/>
                <a:cs typeface="Arial"/>
                <a:sym typeface="Arial"/>
              </a:rPr>
              <a:t> Heath, </a:t>
            </a:r>
            <a:r>
              <a:rPr lang="en-GB" sz="1100" b="1" i="0" u="none" strike="noStrike" cap="none" dirty="0" err="1">
                <a:solidFill>
                  <a:srgbClr val="000000"/>
                </a:solidFill>
                <a:effectLst/>
                <a:latin typeface="Arial"/>
                <a:ea typeface="Arial"/>
                <a:cs typeface="Arial"/>
                <a:sym typeface="Arial"/>
              </a:rPr>
              <a:t>Lozells</a:t>
            </a:r>
            <a:r>
              <a:rPr lang="en-GB" sz="1100" b="1" i="0" u="none" strike="noStrike" cap="none" dirty="0">
                <a:solidFill>
                  <a:srgbClr val="000000"/>
                </a:solidFill>
                <a:effectLst/>
                <a:latin typeface="Arial"/>
                <a:ea typeface="Arial"/>
                <a:cs typeface="Arial"/>
                <a:sym typeface="Arial"/>
              </a:rPr>
              <a:t>, </a:t>
            </a:r>
            <a:r>
              <a:rPr lang="en-GB" sz="1100" b="1" i="0" u="none" strike="noStrike" cap="none" dirty="0" err="1">
                <a:solidFill>
                  <a:srgbClr val="000000"/>
                </a:solidFill>
                <a:effectLst/>
                <a:latin typeface="Arial"/>
                <a:ea typeface="Arial"/>
                <a:cs typeface="Arial"/>
                <a:sym typeface="Arial"/>
              </a:rPr>
              <a:t>Sparkhill</a:t>
            </a:r>
            <a:r>
              <a:rPr lang="en-GB" sz="1100" b="1" i="0" u="none" strike="noStrike" cap="none" dirty="0">
                <a:solidFill>
                  <a:srgbClr val="000000"/>
                </a:solidFill>
                <a:effectLst/>
                <a:latin typeface="Arial"/>
                <a:ea typeface="Arial"/>
                <a:cs typeface="Arial"/>
                <a:sym typeface="Arial"/>
              </a:rPr>
              <a:t>, Aston and Handsworth</a:t>
            </a:r>
            <a:r>
              <a:rPr lang="en-GB" sz="1100" b="0" i="0" u="none" strike="noStrike" cap="none" dirty="0">
                <a:solidFill>
                  <a:srgbClr val="000000"/>
                </a:solidFill>
                <a:effectLst/>
                <a:latin typeface="Arial"/>
                <a:ea typeface="Arial"/>
                <a:cs typeface="Arial"/>
                <a:sym typeface="Arial"/>
              </a:rPr>
              <a:t> because these areas have high concentrations and volumes of young claimants</a:t>
            </a:r>
          </a:p>
          <a:p>
            <a:pPr lvl="0"/>
            <a:r>
              <a:rPr lang="en-GB" sz="1100" b="0" i="0" u="none" strike="noStrike" cap="none" dirty="0">
                <a:solidFill>
                  <a:srgbClr val="000000"/>
                </a:solidFill>
                <a:effectLst/>
                <a:latin typeface="Arial"/>
                <a:ea typeface="Arial"/>
                <a:cs typeface="Arial"/>
                <a:sym typeface="Arial"/>
              </a:rPr>
              <a:t>Those who have been in</a:t>
            </a:r>
            <a:r>
              <a:rPr lang="en-GB" sz="1100" b="1" i="0" u="none" strike="noStrike" cap="none" dirty="0">
                <a:solidFill>
                  <a:srgbClr val="000000"/>
                </a:solidFill>
                <a:effectLst/>
                <a:latin typeface="Arial"/>
                <a:ea typeface="Arial"/>
                <a:cs typeface="Arial"/>
                <a:sym typeface="Arial"/>
              </a:rPr>
              <a:t> long-term unemployment for 12-24 months</a:t>
            </a:r>
            <a:endParaRPr lang="en-GB"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
        <p:nvSpPr>
          <p:cNvPr id="344" name="Google Shape;34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10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514350" lvl="0" indent="-285750" algn="l" rtl="0">
              <a:lnSpc>
                <a:spcPct val="90000"/>
              </a:lnSpc>
              <a:spcBef>
                <a:spcPts val="750"/>
              </a:spcBef>
              <a:spcAft>
                <a:spcPts val="0"/>
              </a:spcAft>
              <a:buSzPts val="1400"/>
              <a:buFont typeface="Arial"/>
              <a:buChar char="•"/>
            </a:pPr>
            <a:r>
              <a:rPr lang="en-GB" sz="1100" dirty="0"/>
              <a:t>interventions</a:t>
            </a:r>
            <a:endParaRPr lang="en-GB" dirty="0"/>
          </a:p>
          <a:p>
            <a:pPr marL="514350" lvl="0" indent="-285750" algn="l" rtl="0">
              <a:lnSpc>
                <a:spcPct val="90000"/>
              </a:lnSpc>
              <a:spcBef>
                <a:spcPts val="750"/>
              </a:spcBef>
              <a:spcAft>
                <a:spcPts val="0"/>
              </a:spcAft>
              <a:buSzPts val="1400"/>
              <a:buFont typeface="Arial"/>
              <a:buChar char="•"/>
            </a:pPr>
            <a:r>
              <a:rPr lang="en-GB" sz="1100" dirty="0"/>
              <a:t>No reinvention</a:t>
            </a:r>
            <a:endParaRPr lang="en-GB" dirty="0"/>
          </a:p>
          <a:p>
            <a:pPr marL="514350" lvl="0" indent="-285750" algn="l" rtl="0">
              <a:lnSpc>
                <a:spcPct val="90000"/>
              </a:lnSpc>
              <a:spcBef>
                <a:spcPts val="750"/>
              </a:spcBef>
              <a:spcAft>
                <a:spcPts val="0"/>
              </a:spcAft>
              <a:buSzPts val="1400"/>
              <a:buFont typeface="Arial"/>
              <a:buChar char="•"/>
            </a:pPr>
            <a:r>
              <a:rPr lang="en-GB" sz="1100" dirty="0"/>
              <a:t>Building from great local initiatives</a:t>
            </a:r>
            <a:endParaRPr lang="en-GB" dirty="0"/>
          </a:p>
          <a:p>
            <a:pPr marL="0" lvl="0" indent="0" algn="l" rtl="0">
              <a:spcBef>
                <a:spcPts val="0"/>
              </a:spcBef>
              <a:spcAft>
                <a:spcPts val="0"/>
              </a:spcAft>
              <a:buNone/>
            </a:pPr>
            <a:r>
              <a:rPr lang="en-GB" dirty="0"/>
              <a:t>roach</a:t>
            </a:r>
            <a:endParaRPr dirty="0"/>
          </a:p>
        </p:txBody>
      </p:sp>
      <p:sp>
        <p:nvSpPr>
          <p:cNvPr id="270" name="Google Shape;27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3021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GB" sz="1100" b="0" i="0" u="none" strike="noStrike" cap="none" dirty="0">
                <a:solidFill>
                  <a:srgbClr val="000000"/>
                </a:solidFill>
                <a:effectLst/>
                <a:latin typeface="Arial"/>
                <a:ea typeface="Arial"/>
                <a:cs typeface="Arial"/>
                <a:sym typeface="Arial"/>
              </a:rPr>
              <a:t>Create work placements and commit to allocating a number of placements to the key target groups </a:t>
            </a:r>
          </a:p>
          <a:p>
            <a:pPr lvl="0"/>
            <a:r>
              <a:rPr lang="en-GB" sz="1100" b="0" i="0" u="none" strike="noStrike" cap="none" dirty="0">
                <a:solidFill>
                  <a:srgbClr val="000000"/>
                </a:solidFill>
                <a:effectLst/>
                <a:latin typeface="Arial"/>
                <a:ea typeface="Arial"/>
                <a:cs typeface="Arial"/>
                <a:sym typeface="Arial"/>
              </a:rPr>
              <a:t>Where possible, link work placements to entry level jobs either within your organisation or with other employers</a:t>
            </a:r>
          </a:p>
          <a:p>
            <a:pPr lvl="0"/>
            <a:r>
              <a:rPr lang="en-GB" sz="1100" b="0" i="0" u="none" strike="noStrike" cap="none" dirty="0">
                <a:solidFill>
                  <a:srgbClr val="000000"/>
                </a:solidFill>
                <a:effectLst/>
                <a:latin typeface="Arial"/>
                <a:ea typeface="Arial"/>
                <a:cs typeface="Arial"/>
                <a:sym typeface="Arial"/>
              </a:rPr>
              <a:t>Leverage employers’ supply chains and support small and medium-sized enterprises to take part in work placement programme to broaden reach in the region</a:t>
            </a:r>
          </a:p>
        </p:txBody>
      </p:sp>
      <p:sp>
        <p:nvSpPr>
          <p:cNvPr id="270" name="Google Shape;27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8513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Google Shape;37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4e8a6354fe_0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g4e8a6354fe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highlight>
                <a:srgbClr val="FFFFFF"/>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00">
              <a:solidFill>
                <a:schemeClr val="dk1"/>
              </a:solidFill>
            </a:endParaRPr>
          </a:p>
        </p:txBody>
      </p:sp>
      <p:sp>
        <p:nvSpPr>
          <p:cNvPr id="156" name="Google Shape;156;p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00">
              <a:solidFill>
                <a:schemeClr val="dk1"/>
              </a:solidFill>
            </a:endParaRPr>
          </a:p>
        </p:txBody>
      </p:sp>
      <p:sp>
        <p:nvSpPr>
          <p:cNvPr id="185" name="Google Shape;185;p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7:notes"/>
          <p:cNvSpPr txBox="1">
            <a:spLocks noGrp="1"/>
          </p:cNvSpPr>
          <p:nvPr>
            <p:ph type="body" idx="1"/>
          </p:nvPr>
        </p:nvSpPr>
        <p:spPr>
          <a:xfrm>
            <a:off x="685802" y="4343406"/>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4" Type="http://schemas.openxmlformats.org/officeDocument/2006/relationships/oleObject" Target="../embeddings/oleObject2.bin"/><Relationship Id="rId5" Type="http://schemas.openxmlformats.org/officeDocument/2006/relationships/image" Target="../media/image5.emf"/><Relationship Id="rId6" Type="http://schemas.openxmlformats.org/officeDocument/2006/relationships/image" Target="../media/image6.png"/><Relationship Id="rId1" Type="http://schemas.openxmlformats.org/officeDocument/2006/relationships/vmlDrawing" Target="../drawings/vmlDrawing2.vml"/><Relationship Id="rId2" Type="http://schemas.openxmlformats.org/officeDocument/2006/relationships/tags" Target="../tags/tag2.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4" Type="http://schemas.openxmlformats.org/officeDocument/2006/relationships/oleObject" Target="../embeddings/oleObject3.bin"/><Relationship Id="rId5" Type="http://schemas.openxmlformats.org/officeDocument/2006/relationships/image" Target="../media/image5.emf"/><Relationship Id="rId6" Type="http://schemas.openxmlformats.org/officeDocument/2006/relationships/image" Target="../media/image7.png"/><Relationship Id="rId1" Type="http://schemas.openxmlformats.org/officeDocument/2006/relationships/vmlDrawing" Target="../drawings/vmlDrawing3.vml"/><Relationship Id="rId2" Type="http://schemas.openxmlformats.org/officeDocument/2006/relationships/tags" Target="../tags/tag3.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4" Type="http://schemas.openxmlformats.org/officeDocument/2006/relationships/oleObject" Target="../embeddings/oleObject4.bin"/><Relationship Id="rId5" Type="http://schemas.openxmlformats.org/officeDocument/2006/relationships/image" Target="../media/image5.emf"/><Relationship Id="rId6" Type="http://schemas.openxmlformats.org/officeDocument/2006/relationships/image" Target="../media/image7.png"/><Relationship Id="rId1" Type="http://schemas.openxmlformats.org/officeDocument/2006/relationships/vmlDrawing" Target="../drawings/vmlDrawing4.vml"/><Relationship Id="rId2" Type="http://schemas.openxmlformats.org/officeDocument/2006/relationships/tags" Target="../tags/tag4.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4" Type="http://schemas.openxmlformats.org/officeDocument/2006/relationships/oleObject" Target="../embeddings/oleObject5.bin"/><Relationship Id="rId5" Type="http://schemas.openxmlformats.org/officeDocument/2006/relationships/image" Target="../media/image5.emf"/><Relationship Id="rId6" Type="http://schemas.openxmlformats.org/officeDocument/2006/relationships/image" Target="../media/image7.png"/><Relationship Id="rId1" Type="http://schemas.openxmlformats.org/officeDocument/2006/relationships/vmlDrawing" Target="../drawings/vmlDrawing5.vml"/><Relationship Id="rId2" Type="http://schemas.openxmlformats.org/officeDocument/2006/relationships/tags" Target="../tags/tag5.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4" Type="http://schemas.openxmlformats.org/officeDocument/2006/relationships/oleObject" Target="../embeddings/oleObject6.bin"/><Relationship Id="rId5" Type="http://schemas.openxmlformats.org/officeDocument/2006/relationships/image" Target="../media/image5.emf"/><Relationship Id="rId1" Type="http://schemas.openxmlformats.org/officeDocument/2006/relationships/vmlDrawing" Target="../drawings/vmlDrawing6.vml"/><Relationship Id="rId2" Type="http://schemas.openxmlformats.org/officeDocument/2006/relationships/tags" Target="../tags/tag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11"/>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1"/>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11"/>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lstStyle>
            <a:lvl1pPr marR="0" lvl="0" algn="ctr">
              <a:lnSpc>
                <a:spcPct val="100000"/>
              </a:lnSpc>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11"/>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lstStyle>
            <a:lvl1pPr marR="0" lvl="0" algn="l">
              <a:lnSpc>
                <a:spcPct val="9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63" name="Google Shape;63;p12"/>
          <p:cNvSpPr txBox="1">
            <a:spLocks noGrp="1"/>
          </p:cNvSpPr>
          <p:nvPr>
            <p:ph type="body" idx="1"/>
          </p:nvPr>
        </p:nvSpPr>
        <p:spPr>
          <a:xfrm>
            <a:off x="3887391" y="740569"/>
            <a:ext cx="4629300" cy="3655200"/>
          </a:xfrm>
          <a:prstGeom prst="rect">
            <a:avLst/>
          </a:prstGeom>
          <a:noFill/>
          <a:ln>
            <a:noFill/>
          </a:ln>
        </p:spPr>
        <p:txBody>
          <a:bodyPr spcFirstLastPara="1" wrap="square" lIns="91425" tIns="45700" rIns="91425" bIns="45700" anchor="t" anchorCtr="0"/>
          <a:lstStyle>
            <a:lvl1pPr marL="457200" marR="0" lvl="0" indent="-381000" algn="l">
              <a:lnSpc>
                <a:spcPct val="90000"/>
              </a:lnSpc>
              <a:spcBef>
                <a:spcPts val="75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1950" algn="l">
              <a:lnSpc>
                <a:spcPct val="90000"/>
              </a:lnSpc>
              <a:spcBef>
                <a:spcPts val="375"/>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64" name="Google Shape;64;p12"/>
          <p:cNvSpPr txBox="1">
            <a:spLocks noGrp="1"/>
          </p:cNvSpPr>
          <p:nvPr>
            <p:ph type="body" idx="2"/>
          </p:nvPr>
        </p:nvSpPr>
        <p:spPr>
          <a:xfrm>
            <a:off x="629841" y="1543050"/>
            <a:ext cx="2949300" cy="28587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75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6pPr>
            <a:lvl7pPr marL="3200400" marR="0" lvl="6" indent="-228600" algn="l">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7pPr>
            <a:lvl8pPr marL="3657600" marR="0" lvl="7" indent="-228600" algn="l">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8pPr>
            <a:lvl9pPr marL="4114800" marR="0" lvl="8" indent="-228600" algn="l">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65" name="Google Shape;65;p12"/>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12"/>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lstStyle>
            <a:lvl1pPr marR="0" lvl="0" algn="ctr">
              <a:lnSpc>
                <a:spcPct val="100000"/>
              </a:lnSpc>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2"/>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lstStyle>
            <a:lvl1pPr marR="0" lvl="0" algn="l">
              <a:lnSpc>
                <a:spcPct val="9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0" name="Google Shape;70;p13"/>
          <p:cNvSpPr>
            <a:spLocks noGrp="1"/>
          </p:cNvSpPr>
          <p:nvPr>
            <p:ph type="pic" idx="2"/>
          </p:nvPr>
        </p:nvSpPr>
        <p:spPr>
          <a:xfrm>
            <a:off x="3887391" y="740569"/>
            <a:ext cx="4629300" cy="3655200"/>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71" name="Google Shape;71;p13"/>
          <p:cNvSpPr txBox="1">
            <a:spLocks noGrp="1"/>
          </p:cNvSpPr>
          <p:nvPr>
            <p:ph type="body" idx="1"/>
          </p:nvPr>
        </p:nvSpPr>
        <p:spPr>
          <a:xfrm>
            <a:off x="629841" y="1543050"/>
            <a:ext cx="2949300" cy="28587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75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6pPr>
            <a:lvl7pPr marL="3200400" marR="0" lvl="6" indent="-228600" algn="l">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7pPr>
            <a:lvl8pPr marL="3657600" marR="0" lvl="7" indent="-228600" algn="l">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8pPr>
            <a:lvl9pPr marL="4114800" marR="0" lvl="8" indent="-228600" algn="l">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72" name="Google Shape;72;p13"/>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3"/>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lstStyle>
            <a:lvl1pPr marR="0" lvl="0" algn="ctr">
              <a:lnSpc>
                <a:spcPct val="100000"/>
              </a:lnSpc>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 name="Google Shape;74;p1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14"/>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7" name="Google Shape;77;p14"/>
          <p:cNvSpPr txBox="1">
            <a:spLocks noGrp="1"/>
          </p:cNvSpPr>
          <p:nvPr>
            <p:ph type="body" idx="1"/>
          </p:nvPr>
        </p:nvSpPr>
        <p:spPr>
          <a:xfrm rot="5400000">
            <a:off x="2940300" y="-942431"/>
            <a:ext cx="3263400" cy="7886700"/>
          </a:xfrm>
          <a:prstGeom prst="rect">
            <a:avLst/>
          </a:prstGeom>
          <a:noFill/>
          <a:ln>
            <a:noFill/>
          </a:ln>
        </p:spPr>
        <p:txBody>
          <a:bodyPr spcFirstLastPara="1" wrap="square" lIns="91425" tIns="45700" rIns="91425" bIns="45700" anchor="t" anchorCtr="0"/>
          <a:lstStyle>
            <a:lvl1pPr marL="457200" marR="0" lvl="0" indent="-361950" algn="l">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8" name="Google Shape;78;p14"/>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4"/>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lstStyle>
            <a:lvl1pPr marR="0" lvl="0" algn="ctr">
              <a:lnSpc>
                <a:spcPct val="100000"/>
              </a:lnSpc>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14"/>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15"/>
          <p:cNvSpPr txBox="1">
            <a:spLocks noGrp="1"/>
          </p:cNvSpPr>
          <p:nvPr>
            <p:ph type="title"/>
          </p:nvPr>
        </p:nvSpPr>
        <p:spPr>
          <a:xfrm rot="5400000">
            <a:off x="5350050" y="1467544"/>
            <a:ext cx="4359000" cy="19716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83" name="Google Shape;83;p15"/>
          <p:cNvSpPr txBox="1">
            <a:spLocks noGrp="1"/>
          </p:cNvSpPr>
          <p:nvPr>
            <p:ph type="body" idx="1"/>
          </p:nvPr>
        </p:nvSpPr>
        <p:spPr>
          <a:xfrm rot="5400000">
            <a:off x="1349475" y="-447056"/>
            <a:ext cx="4359000" cy="5800800"/>
          </a:xfrm>
          <a:prstGeom prst="rect">
            <a:avLst/>
          </a:prstGeom>
          <a:noFill/>
          <a:ln>
            <a:noFill/>
          </a:ln>
        </p:spPr>
        <p:txBody>
          <a:bodyPr spcFirstLastPara="1" wrap="square" lIns="91425" tIns="45700" rIns="91425" bIns="45700" anchor="t" anchorCtr="0"/>
          <a:lstStyle>
            <a:lvl1pPr marL="457200" marR="0" lvl="0" indent="-361950" algn="l">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4" name="Google Shape;84;p15"/>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5"/>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lstStyle>
            <a:lvl1pPr marR="0" lvl="0" algn="ctr">
              <a:lnSpc>
                <a:spcPct val="100000"/>
              </a:lnSpc>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6" name="Google Shape;86;p15"/>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231605" y="863199"/>
            <a:ext cx="7973400" cy="5541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a:endParaRPr/>
          </a:p>
        </p:txBody>
      </p:sp>
      <p:sp>
        <p:nvSpPr>
          <p:cNvPr id="93" name="Google Shape;93;p17"/>
          <p:cNvSpPr txBox="1">
            <a:spLocks noGrp="1"/>
          </p:cNvSpPr>
          <p:nvPr>
            <p:ph type="body" idx="1"/>
          </p:nvPr>
        </p:nvSpPr>
        <p:spPr>
          <a:xfrm>
            <a:off x="231605" y="1495500"/>
            <a:ext cx="7973400" cy="3423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75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23850" algn="l">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14325" algn="l">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1600"/>
              </a:spcBef>
              <a:spcAft>
                <a:spcPts val="160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4" name="Google Shape;94;p17"/>
          <p:cNvSpPr txBox="1">
            <a:spLocks noGrp="1"/>
          </p:cNvSpPr>
          <p:nvPr>
            <p:ph type="body" idx="2"/>
          </p:nvPr>
        </p:nvSpPr>
        <p:spPr>
          <a:xfrm>
            <a:off x="231602" y="2228730"/>
            <a:ext cx="7824300" cy="23433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75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23850" algn="l">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14325" algn="l">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1600"/>
              </a:spcBef>
              <a:spcAft>
                <a:spcPts val="160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95"/>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Title and Content">
  <p:cSld name="3_Title and Content">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231605" y="863199"/>
            <a:ext cx="7973400" cy="5541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chemeClr val="dk1"/>
              </a:buClr>
              <a:buSzPts val="4000"/>
              <a:buFont typeface="Arial"/>
              <a:buNone/>
              <a:defRPr sz="4000" b="0"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a:endParaRPr/>
          </a:p>
        </p:txBody>
      </p:sp>
      <p:sp>
        <p:nvSpPr>
          <p:cNvPr id="98" name="Google Shape;98;p19"/>
          <p:cNvSpPr txBox="1">
            <a:spLocks noGrp="1"/>
          </p:cNvSpPr>
          <p:nvPr>
            <p:ph type="body" idx="1"/>
          </p:nvPr>
        </p:nvSpPr>
        <p:spPr>
          <a:xfrm>
            <a:off x="231605" y="1495500"/>
            <a:ext cx="7973400" cy="3423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750"/>
              </a:spcBef>
              <a:spcAft>
                <a:spcPts val="0"/>
              </a:spcAft>
              <a:buClr>
                <a:schemeClr val="dk1"/>
              </a:buClr>
              <a:buSzPts val="2000"/>
              <a:buFont typeface="Arial"/>
              <a:buNone/>
              <a:defRPr sz="2000" b="0" i="0" u="none" strike="noStrike" cap="none">
                <a:solidFill>
                  <a:schemeClr val="lt1"/>
                </a:solidFill>
                <a:latin typeface="Arial"/>
                <a:ea typeface="Arial"/>
                <a:cs typeface="Arial"/>
                <a:sym typeface="Arial"/>
              </a:defRPr>
            </a:lvl1pPr>
            <a:lvl2pPr marL="914400" marR="0" lvl="1" indent="-323850" algn="l">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14325" algn="l">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1600"/>
              </a:spcBef>
              <a:spcAft>
                <a:spcPts val="160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9" name="Google Shape;99;p19"/>
          <p:cNvSpPr txBox="1">
            <a:spLocks noGrp="1"/>
          </p:cNvSpPr>
          <p:nvPr>
            <p:ph type="body" idx="2"/>
          </p:nvPr>
        </p:nvSpPr>
        <p:spPr>
          <a:xfrm>
            <a:off x="231602" y="2228730"/>
            <a:ext cx="7824300" cy="23433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750"/>
              </a:spcBef>
              <a:spcAft>
                <a:spcPts val="0"/>
              </a:spcAft>
              <a:buClr>
                <a:schemeClr val="dk1"/>
              </a:buClr>
              <a:buSzPts val="1400"/>
              <a:buFont typeface="Arial"/>
              <a:buNone/>
              <a:defRPr sz="1400" b="0" i="0" u="none" strike="noStrike" cap="none">
                <a:solidFill>
                  <a:schemeClr val="lt1"/>
                </a:solidFill>
                <a:latin typeface="Arial"/>
                <a:ea typeface="Arial"/>
                <a:cs typeface="Arial"/>
                <a:sym typeface="Arial"/>
              </a:defRPr>
            </a:lvl1pPr>
            <a:lvl2pPr marL="914400" marR="0" lvl="1" indent="-323850" algn="l">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14325" algn="l">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1600"/>
              </a:spcBef>
              <a:spcAft>
                <a:spcPts val="160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260002" y="1143488"/>
            <a:ext cx="7081200" cy="9942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chemeClr val="lt1"/>
              </a:buClr>
              <a:buSzPts val="4000"/>
              <a:buFont typeface="Arial"/>
              <a:buNone/>
              <a:defRPr sz="4000" b="0"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2"/>
        <p:cNvGrpSpPr/>
        <p:nvPr/>
      </p:nvGrpSpPr>
      <p:grpSpPr>
        <a:xfrm>
          <a:off x="0" y="0"/>
          <a:ext cx="0" cy="0"/>
          <a:chOff x="0" y="0"/>
          <a:chExt cx="0" cy="0"/>
        </a:xfrm>
      </p:grpSpPr>
      <p:sp>
        <p:nvSpPr>
          <p:cNvPr id="103" name="Google Shape;103;p2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4" name="Google Shape;104;p2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5" name="Google Shape;105;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231605" y="863199"/>
            <a:ext cx="7973400" cy="5541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4" name="Google Shape;14;p3"/>
          <p:cNvSpPr txBox="1">
            <a:spLocks noGrp="1"/>
          </p:cNvSpPr>
          <p:nvPr>
            <p:ph type="body" idx="1"/>
          </p:nvPr>
        </p:nvSpPr>
        <p:spPr>
          <a:xfrm>
            <a:off x="231605" y="1495500"/>
            <a:ext cx="7973400" cy="3423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75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5" name="Google Shape;15;p3"/>
          <p:cNvSpPr txBox="1">
            <a:spLocks noGrp="1"/>
          </p:cNvSpPr>
          <p:nvPr>
            <p:ph type="body" idx="2"/>
          </p:nvPr>
        </p:nvSpPr>
        <p:spPr>
          <a:xfrm>
            <a:off x="231602" y="2228730"/>
            <a:ext cx="7824300" cy="23433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75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08" name="Google Shape;10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9"/>
        <p:cNvGrpSpPr/>
        <p:nvPr/>
      </p:nvGrpSpPr>
      <p:grpSpPr>
        <a:xfrm>
          <a:off x="0" y="0"/>
          <a:ext cx="0" cy="0"/>
          <a:chOff x="0" y="0"/>
          <a:chExt cx="0" cy="0"/>
        </a:xfrm>
      </p:grpSpPr>
      <p:sp>
        <p:nvSpPr>
          <p:cNvPr id="110" name="Google Shape;110;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1" name="Google Shape;111;p2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12" name="Google Shape;112;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3"/>
        <p:cNvGrpSpPr/>
        <p:nvPr/>
      </p:nvGrpSpPr>
      <p:grpSpPr>
        <a:xfrm>
          <a:off x="0" y="0"/>
          <a:ext cx="0" cy="0"/>
          <a:chOff x="0" y="0"/>
          <a:chExt cx="0" cy="0"/>
        </a:xfrm>
      </p:grpSpPr>
      <p:sp>
        <p:nvSpPr>
          <p:cNvPr id="114" name="Google Shape;114;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5" name="Google Shape;115;p2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16" name="Google Shape;116;p2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17" name="Google Shape;117;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
        <p:cNvGrpSpPr/>
        <p:nvPr/>
      </p:nvGrpSpPr>
      <p:grpSpPr>
        <a:xfrm>
          <a:off x="0" y="0"/>
          <a:ext cx="0" cy="0"/>
          <a:chOff x="0" y="0"/>
          <a:chExt cx="0" cy="0"/>
        </a:xfrm>
      </p:grpSpPr>
      <p:sp>
        <p:nvSpPr>
          <p:cNvPr id="119" name="Google Shape;119;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0" name="Google Shape;120;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1"/>
        <p:cNvGrpSpPr/>
        <p:nvPr/>
      </p:nvGrpSpPr>
      <p:grpSpPr>
        <a:xfrm>
          <a:off x="0" y="0"/>
          <a:ext cx="0" cy="0"/>
          <a:chOff x="0" y="0"/>
          <a:chExt cx="0" cy="0"/>
        </a:xfrm>
      </p:grpSpPr>
      <p:sp>
        <p:nvSpPr>
          <p:cNvPr id="122" name="Google Shape;122;p2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23" name="Google Shape;123;p2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24" name="Google Shape;124;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5"/>
        <p:cNvGrpSpPr/>
        <p:nvPr/>
      </p:nvGrpSpPr>
      <p:grpSpPr>
        <a:xfrm>
          <a:off x="0" y="0"/>
          <a:ext cx="0" cy="0"/>
          <a:chOff x="0" y="0"/>
          <a:chExt cx="0" cy="0"/>
        </a:xfrm>
      </p:grpSpPr>
      <p:sp>
        <p:nvSpPr>
          <p:cNvPr id="126" name="Google Shape;126;p2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27" name="Google Shape;127;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8"/>
        <p:cNvGrpSpPr/>
        <p:nvPr/>
      </p:nvGrpSpPr>
      <p:grpSpPr>
        <a:xfrm>
          <a:off x="0" y="0"/>
          <a:ext cx="0" cy="0"/>
          <a:chOff x="0" y="0"/>
          <a:chExt cx="0" cy="0"/>
        </a:xfrm>
      </p:grpSpPr>
      <p:sp>
        <p:nvSpPr>
          <p:cNvPr id="129" name="Google Shape;129;p2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2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31" name="Google Shape;131;p2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2" name="Google Shape;132;p2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33" name="Google Shape;133;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4"/>
        <p:cNvGrpSpPr/>
        <p:nvPr/>
      </p:nvGrpSpPr>
      <p:grpSpPr>
        <a:xfrm>
          <a:off x="0" y="0"/>
          <a:ext cx="0" cy="0"/>
          <a:chOff x="0" y="0"/>
          <a:chExt cx="0" cy="0"/>
        </a:xfrm>
      </p:grpSpPr>
      <p:sp>
        <p:nvSpPr>
          <p:cNvPr id="135" name="Google Shape;135;p2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lvl="0" indent="-228600" algn="l">
              <a:lnSpc>
                <a:spcPct val="100000"/>
              </a:lnSpc>
              <a:spcBef>
                <a:spcPts val="0"/>
              </a:spcBef>
              <a:spcAft>
                <a:spcPts val="0"/>
              </a:spcAft>
              <a:buSzPts val="1800"/>
              <a:buNone/>
              <a:defRPr/>
            </a:lvl1pPr>
          </a:lstStyle>
          <a:p>
            <a:endParaRPr/>
          </a:p>
        </p:txBody>
      </p:sp>
      <p:sp>
        <p:nvSpPr>
          <p:cNvPr id="136" name="Google Shape;136;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7"/>
        <p:cNvGrpSpPr/>
        <p:nvPr/>
      </p:nvGrpSpPr>
      <p:grpSpPr>
        <a:xfrm>
          <a:off x="0" y="0"/>
          <a:ext cx="0" cy="0"/>
          <a:chOff x="0" y="0"/>
          <a:chExt cx="0" cy="0"/>
        </a:xfrm>
      </p:grpSpPr>
      <p:sp>
        <p:nvSpPr>
          <p:cNvPr id="138" name="Google Shape;138;p3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39" name="Google Shape;139;p3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140" name="Google Shape;140;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1"/>
        <p:cNvGrpSpPr/>
        <p:nvPr/>
      </p:nvGrpSpPr>
      <p:grpSpPr>
        <a:xfrm>
          <a:off x="0" y="0"/>
          <a:ext cx="0" cy="0"/>
          <a:chOff x="0" y="0"/>
          <a:chExt cx="0" cy="0"/>
        </a:xfrm>
      </p:grpSpPr>
      <p:sp>
        <p:nvSpPr>
          <p:cNvPr id="142" name="Google Shape;142;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260002" y="1143488"/>
            <a:ext cx="7081200" cy="9942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chemeClr val="lt1"/>
              </a:buClr>
              <a:buSzPts val="4000"/>
              <a:buFont typeface="Arial"/>
              <a:buNone/>
              <a:defRPr sz="4000" b="0"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tW Title Pag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 xmlns:a16="http://schemas.microsoft.com/office/drawing/2014/main" id="{840CF34A-40AA-48EE-BE1D-489ACEEDBB16}"/>
              </a:ext>
            </a:extLst>
          </p:cNvPr>
          <p:cNvGraphicFramePr>
            <a:graphicFrameLocks noChangeAspect="1"/>
          </p:cNvGraphicFramePr>
          <p:nvPr userDrawn="1">
            <p:custDataLst>
              <p:tags r:id="rId2"/>
            </p:custDataLs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065" name="think-cell Slide" r:id="rId4" imgW="530" imgH="528" progId="TCLayout.ActiveDocument.1">
                  <p:embed/>
                </p:oleObj>
              </mc:Choice>
              <mc:Fallback>
                <p:oleObj name="think-cell Slide" r:id="rId4" imgW="530" imgH="528" progId="TCLayout.ActiveDocument.1">
                  <p:embed/>
                  <p:pic>
                    <p:nvPicPr>
                      <p:cNvPr id="4" name="Object 3" hidden="1">
                        <a:extLst>
                          <a:ext uri="{FF2B5EF4-FFF2-40B4-BE49-F238E27FC236}">
                            <a16:creationId xmlns="" xmlns:a16="http://schemas.microsoft.com/office/drawing/2014/main" id="{840CF34A-40AA-48EE-BE1D-489ACEEDBB16}"/>
                          </a:ext>
                        </a:extLst>
                      </p:cNvPr>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2" name="Title 1"/>
          <p:cNvSpPr>
            <a:spLocks noGrp="1"/>
          </p:cNvSpPr>
          <p:nvPr>
            <p:ph type="ctrTitle" hasCustomPrompt="1"/>
          </p:nvPr>
        </p:nvSpPr>
        <p:spPr>
          <a:xfrm>
            <a:off x="827585" y="3749924"/>
            <a:ext cx="4464495" cy="486000"/>
          </a:xfrm>
          <a:prstGeom prst="rect">
            <a:avLst/>
          </a:prstGeom>
          <a:noFill/>
          <a:ln>
            <a:noFill/>
          </a:ln>
        </p:spPr>
        <p:txBody>
          <a:bodyPr rIns="0" anchor="t" anchorCtr="0">
            <a:normAutofit/>
          </a:bodyPr>
          <a:lstStyle>
            <a:lvl1pPr marL="0" indent="0" algn="l">
              <a:defRPr sz="1800" b="1">
                <a:solidFill>
                  <a:srgbClr val="80388D"/>
                </a:solidFill>
              </a:defRPr>
            </a:lvl1pPr>
          </a:lstStyle>
          <a:p>
            <a:r>
              <a:rPr lang="en-US" dirty="0"/>
              <a:t>Name of the Presentation</a:t>
            </a:r>
          </a:p>
        </p:txBody>
      </p:sp>
      <p:sp>
        <p:nvSpPr>
          <p:cNvPr id="3" name="Subtitle 2"/>
          <p:cNvSpPr>
            <a:spLocks noGrp="1"/>
          </p:cNvSpPr>
          <p:nvPr>
            <p:ph type="subTitle" idx="1" hasCustomPrompt="1"/>
          </p:nvPr>
        </p:nvSpPr>
        <p:spPr>
          <a:xfrm>
            <a:off x="829320" y="4243110"/>
            <a:ext cx="4464000" cy="216000"/>
          </a:xfrm>
          <a:noFill/>
        </p:spPr>
        <p:txBody>
          <a:bodyPr>
            <a:normAutofit/>
          </a:bodyPr>
          <a:lstStyle>
            <a:lvl1pPr marL="0" indent="0" algn="l">
              <a:buNone/>
              <a:defRPr sz="1350" b="1" cap="all" baseline="0">
                <a:solidFill>
                  <a:schemeClr val="tx2"/>
                </a:solidFill>
              </a:defRPr>
            </a:lvl1pPr>
            <a:lvl2pPr marL="255870" indent="0" algn="ctr">
              <a:buNone/>
              <a:defRPr>
                <a:solidFill>
                  <a:schemeClr val="tx1">
                    <a:tint val="75000"/>
                  </a:schemeClr>
                </a:solidFill>
              </a:defRPr>
            </a:lvl2pPr>
            <a:lvl3pPr marL="511714" indent="0" algn="ctr">
              <a:buNone/>
              <a:defRPr>
                <a:solidFill>
                  <a:schemeClr val="tx1">
                    <a:tint val="75000"/>
                  </a:schemeClr>
                </a:solidFill>
              </a:defRPr>
            </a:lvl3pPr>
            <a:lvl4pPr marL="767594" indent="0" algn="ctr">
              <a:buNone/>
              <a:defRPr>
                <a:solidFill>
                  <a:schemeClr val="tx1">
                    <a:tint val="75000"/>
                  </a:schemeClr>
                </a:solidFill>
              </a:defRPr>
            </a:lvl4pPr>
            <a:lvl5pPr marL="1023428" indent="0" algn="ctr">
              <a:buNone/>
              <a:defRPr>
                <a:solidFill>
                  <a:schemeClr val="tx1">
                    <a:tint val="75000"/>
                  </a:schemeClr>
                </a:solidFill>
              </a:defRPr>
            </a:lvl5pPr>
            <a:lvl6pPr marL="1279277" indent="0" algn="ctr">
              <a:buNone/>
              <a:defRPr>
                <a:solidFill>
                  <a:schemeClr val="tx1">
                    <a:tint val="75000"/>
                  </a:schemeClr>
                </a:solidFill>
              </a:defRPr>
            </a:lvl6pPr>
            <a:lvl7pPr marL="1535144" indent="0" algn="ctr">
              <a:buNone/>
              <a:defRPr>
                <a:solidFill>
                  <a:schemeClr val="tx1">
                    <a:tint val="75000"/>
                  </a:schemeClr>
                </a:solidFill>
              </a:defRPr>
            </a:lvl7pPr>
            <a:lvl8pPr marL="1790996" indent="0" algn="ctr">
              <a:buNone/>
              <a:defRPr>
                <a:solidFill>
                  <a:schemeClr val="tx1">
                    <a:tint val="75000"/>
                  </a:schemeClr>
                </a:solidFill>
              </a:defRPr>
            </a:lvl8pPr>
            <a:lvl9pPr marL="2046859" indent="0" algn="ctr">
              <a:buNone/>
              <a:defRPr>
                <a:solidFill>
                  <a:schemeClr val="tx1">
                    <a:tint val="75000"/>
                  </a:schemeClr>
                </a:solidFill>
              </a:defRPr>
            </a:lvl9pPr>
          </a:lstStyle>
          <a:p>
            <a:r>
              <a:rPr lang="en-US" dirty="0"/>
              <a:t>DATE of presentation </a:t>
            </a:r>
          </a:p>
        </p:txBody>
      </p:sp>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92275" y="573528"/>
            <a:ext cx="3123641" cy="2669829"/>
          </a:xfrm>
          <a:prstGeom prst="rect">
            <a:avLst/>
          </a:prstGeom>
        </p:spPr>
      </p:pic>
      <p:sp>
        <p:nvSpPr>
          <p:cNvPr id="9" name="Text Placeholder 8"/>
          <p:cNvSpPr>
            <a:spLocks noGrp="1"/>
          </p:cNvSpPr>
          <p:nvPr>
            <p:ph type="body" sz="quarter" idx="10" hasCustomPrompt="1"/>
          </p:nvPr>
        </p:nvSpPr>
        <p:spPr>
          <a:xfrm>
            <a:off x="827088" y="4482935"/>
            <a:ext cx="4464000" cy="216000"/>
          </a:xfrm>
        </p:spPr>
        <p:txBody>
          <a:bodyPr>
            <a:normAutofit/>
          </a:bodyPr>
          <a:lstStyle>
            <a:lvl1pPr marL="0" indent="0">
              <a:defRPr sz="1200" b="1" baseline="0">
                <a:solidFill>
                  <a:schemeClr val="tx1"/>
                </a:solidFill>
              </a:defRPr>
            </a:lvl1pPr>
          </a:lstStyle>
          <a:p>
            <a:pPr lvl="0"/>
            <a:r>
              <a:rPr lang="en-US" dirty="0"/>
              <a:t>NAME OF PRESENTER</a:t>
            </a:r>
          </a:p>
        </p:txBody>
      </p:sp>
    </p:spTree>
    <p:extLst>
      <p:ext uri="{BB962C8B-B14F-4D97-AF65-F5344CB8AC3E}">
        <p14:creationId xmlns:p14="http://schemas.microsoft.com/office/powerpoint/2010/main" val="29144829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tW Content Pa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 xmlns:a16="http://schemas.microsoft.com/office/drawing/2014/main" id="{37AF8810-C2C0-40BD-8A57-E1AA9D7E07FB}"/>
              </a:ext>
            </a:extLst>
          </p:cNvPr>
          <p:cNvGraphicFramePr>
            <a:graphicFrameLocks noChangeAspect="1"/>
          </p:cNvGraphicFramePr>
          <p:nvPr userDrawn="1">
            <p:custDataLst>
              <p:tags r:id="rId2"/>
            </p:custDataLst>
            <p:extLst/>
          </p:nvPr>
        </p:nvGraphicFramePr>
        <p:xfrm>
          <a:off x="1589" y="1192"/>
          <a:ext cx="1587" cy="1190"/>
        </p:xfrm>
        <a:graphic>
          <a:graphicData uri="http://schemas.openxmlformats.org/presentationml/2006/ole">
            <mc:AlternateContent xmlns:mc="http://schemas.openxmlformats.org/markup-compatibility/2006">
              <mc:Choice xmlns:v="urn:schemas-microsoft-com:vml" Requires="v">
                <p:oleObj spid="_x0000_s3089" name="think-cell Slide" r:id="rId4" imgW="530" imgH="528" progId="TCLayout.ActiveDocument.1">
                  <p:embed/>
                </p:oleObj>
              </mc:Choice>
              <mc:Fallback>
                <p:oleObj name="think-cell Slide" r:id="rId4" imgW="530" imgH="528" progId="TCLayout.ActiveDocument.1">
                  <p:embed/>
                  <p:pic>
                    <p:nvPicPr>
                      <p:cNvPr id="2" name="Object 1" hidden="1">
                        <a:extLst>
                          <a:ext uri="{FF2B5EF4-FFF2-40B4-BE49-F238E27FC236}">
                            <a16:creationId xmlns="" xmlns:a16="http://schemas.microsoft.com/office/drawing/2014/main" id="{37AF8810-C2C0-40BD-8A57-E1AA9D7E07FB}"/>
                          </a:ext>
                        </a:extLst>
                      </p:cNvPr>
                      <p:cNvPicPr/>
                      <p:nvPr/>
                    </p:nvPicPr>
                    <p:blipFill>
                      <a:blip r:embed="rId5"/>
                      <a:stretch>
                        <a:fillRect/>
                      </a:stretch>
                    </p:blipFill>
                    <p:spPr>
                      <a:xfrm>
                        <a:off x="1589" y="1192"/>
                        <a:ext cx="1587" cy="1190"/>
                      </a:xfrm>
                      <a:prstGeom prst="rect">
                        <a:avLst/>
                      </a:prstGeom>
                    </p:spPr>
                  </p:pic>
                </p:oleObj>
              </mc:Fallback>
            </mc:AlternateContent>
          </a:graphicData>
        </a:graphic>
      </p:graphicFrame>
      <p:sp>
        <p:nvSpPr>
          <p:cNvPr id="3" name="Content Placeholder 2"/>
          <p:cNvSpPr>
            <a:spLocks noGrp="1"/>
          </p:cNvSpPr>
          <p:nvPr>
            <p:ph idx="1"/>
          </p:nvPr>
        </p:nvSpPr>
        <p:spPr>
          <a:xfrm>
            <a:off x="468000" y="972000"/>
            <a:ext cx="8136000" cy="3510000"/>
          </a:xfrm>
        </p:spPr>
        <p:txBody>
          <a:bodyPr/>
          <a:lstStyle>
            <a:lvl1pPr marL="266700" indent="-266700">
              <a:buClr>
                <a:schemeClr val="tx2"/>
              </a:buClr>
              <a:buFont typeface="Wingdings" pitchFamily="2" charset="2"/>
              <a:buChar char="§"/>
              <a:defRPr sz="1500"/>
            </a:lvl1pPr>
            <a:lvl2pPr marL="534591" indent="-278606">
              <a:buClr>
                <a:schemeClr val="tx1"/>
              </a:buClr>
              <a:buFont typeface="Wingdings" pitchFamily="2" charset="2"/>
              <a:buChar char="§"/>
              <a:defRPr sz="1350"/>
            </a:lvl2pPr>
            <a:lvl3pPr marL="810816" indent="-276225">
              <a:buClr>
                <a:schemeClr val="accent3"/>
              </a:buClr>
              <a:buFont typeface="Wingdings" pitchFamily="2" charset="2"/>
              <a:buChar char="§"/>
              <a:defRPr sz="1200"/>
            </a:lvl3pPr>
            <a:lvl4pPr marL="1077516" indent="-266700">
              <a:buClr>
                <a:schemeClr val="accent4"/>
              </a:buClr>
              <a:buFont typeface="Wingdings" pitchFamily="2" charset="2"/>
              <a:buChar char="§"/>
              <a:defRPr sz="1050"/>
            </a:lvl4pPr>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endParaRPr lang="en-US" dirty="0"/>
          </a:p>
        </p:txBody>
      </p:sp>
      <p:sp>
        <p:nvSpPr>
          <p:cNvPr id="6" name="Slide Number Placeholder 5"/>
          <p:cNvSpPr>
            <a:spLocks noGrp="1"/>
          </p:cNvSpPr>
          <p:nvPr>
            <p:ph type="sldNum" sz="quarter" idx="12"/>
          </p:nvPr>
        </p:nvSpPr>
        <p:spPr>
          <a:xfrm>
            <a:off x="4788024" y="4786070"/>
            <a:ext cx="2133600" cy="191294"/>
          </a:xfrm>
        </p:spPr>
        <p:txBody>
          <a:bodyPr bIns="0"/>
          <a:lstStyle/>
          <a:p>
            <a:fld id="{211D62CC-5B39-4A4F-B6D8-3445E000383F}" type="slidenum">
              <a:rPr lang="en-GB" smtClean="0"/>
              <a:pPr/>
              <a:t>‹#›</a:t>
            </a:fld>
            <a:endParaRPr lang="en-GB" dirty="0"/>
          </a:p>
        </p:txBody>
      </p:sp>
      <p:cxnSp>
        <p:nvCxnSpPr>
          <p:cNvPr id="7" name="Straight Connector 6"/>
          <p:cNvCxnSpPr/>
          <p:nvPr/>
        </p:nvCxnSpPr>
        <p:spPr>
          <a:xfrm flipV="1">
            <a:off x="492693" y="4498366"/>
            <a:ext cx="7909951" cy="1286"/>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10"/>
          <p:cNvSpPr>
            <a:spLocks noGrp="1"/>
          </p:cNvSpPr>
          <p:nvPr>
            <p:ph sz="quarter" idx="13" hasCustomPrompt="1"/>
          </p:nvPr>
        </p:nvSpPr>
        <p:spPr>
          <a:xfrm>
            <a:off x="468312" y="594000"/>
            <a:ext cx="8136000" cy="243000"/>
          </a:xfrm>
        </p:spPr>
        <p:txBody>
          <a:bodyPr>
            <a:noAutofit/>
          </a:bodyPr>
          <a:lstStyle>
            <a:lvl1pPr>
              <a:defRPr sz="1650" b="1" cap="all" baseline="0">
                <a:solidFill>
                  <a:schemeClr val="tx2"/>
                </a:solidFill>
                <a:latin typeface="Arial" pitchFamily="34" charset="0"/>
              </a:defRPr>
            </a:lvl1pPr>
          </a:lstStyle>
          <a:p>
            <a:pPr lvl="0"/>
            <a:r>
              <a:rPr lang="en-US" dirty="0"/>
              <a:t>Sub-Title</a:t>
            </a:r>
          </a:p>
        </p:txBody>
      </p:sp>
      <p:sp>
        <p:nvSpPr>
          <p:cNvPr id="17" name="Text Placeholder 16"/>
          <p:cNvSpPr>
            <a:spLocks noGrp="1"/>
          </p:cNvSpPr>
          <p:nvPr>
            <p:ph type="body" sz="quarter" idx="14" hasCustomPrompt="1"/>
          </p:nvPr>
        </p:nvSpPr>
        <p:spPr>
          <a:xfrm>
            <a:off x="467543" y="351000"/>
            <a:ext cx="8136000" cy="243000"/>
          </a:xfrm>
        </p:spPr>
        <p:txBody>
          <a:bodyPr rIns="0">
            <a:noAutofit/>
          </a:bodyPr>
          <a:lstStyle>
            <a:lvl1pPr>
              <a:defRPr sz="1800" b="1" cap="all" baseline="0">
                <a:solidFill>
                  <a:srgbClr val="80388D"/>
                </a:solidFill>
                <a:latin typeface="Arial" pitchFamily="34" charset="0"/>
              </a:defRPr>
            </a:lvl1pPr>
          </a:lstStyle>
          <a:p>
            <a:pPr lvl="0"/>
            <a:r>
              <a:rPr lang="en-US" dirty="0"/>
              <a:t>Title</a:t>
            </a:r>
          </a:p>
        </p:txBody>
      </p:sp>
      <p:pic>
        <p:nvPicPr>
          <p:cNvPr id="10" name="Picture 9">
            <a:extLst>
              <a:ext uri="{FF2B5EF4-FFF2-40B4-BE49-F238E27FC236}">
                <a16:creationId xmlns="" xmlns:a16="http://schemas.microsoft.com/office/drawing/2014/main" id="{6C90F0C3-5ACA-446B-AF81-8D789E57178E}"/>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704348" y="4498441"/>
            <a:ext cx="1336383" cy="493494"/>
          </a:xfrm>
          <a:prstGeom prst="rect">
            <a:avLst/>
          </a:prstGeom>
        </p:spPr>
      </p:pic>
    </p:spTree>
    <p:extLst>
      <p:ext uri="{BB962C8B-B14F-4D97-AF65-F5344CB8AC3E}">
        <p14:creationId xmlns:p14="http://schemas.microsoft.com/office/powerpoint/2010/main" val="2552902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MtW Content Pa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 xmlns:a16="http://schemas.microsoft.com/office/drawing/2014/main" id="{37AF8810-C2C0-40BD-8A57-E1AA9D7E07FB}"/>
              </a:ext>
            </a:extLst>
          </p:cNvPr>
          <p:cNvGraphicFramePr>
            <a:graphicFrameLocks noChangeAspect="1"/>
          </p:cNvGraphicFramePr>
          <p:nvPr userDrawn="1">
            <p:custDataLst>
              <p:tags r:id="rId2"/>
            </p:custDataLst>
            <p:extLst/>
          </p:nvPr>
        </p:nvGraphicFramePr>
        <p:xfrm>
          <a:off x="1589" y="1192"/>
          <a:ext cx="1587" cy="1190"/>
        </p:xfrm>
        <a:graphic>
          <a:graphicData uri="http://schemas.openxmlformats.org/presentationml/2006/ole">
            <mc:AlternateContent xmlns:mc="http://schemas.openxmlformats.org/markup-compatibility/2006">
              <mc:Choice xmlns:v="urn:schemas-microsoft-com:vml" Requires="v">
                <p:oleObj spid="_x0000_s4113" name="think-cell Slide" r:id="rId4" imgW="530" imgH="528" progId="TCLayout.ActiveDocument.1">
                  <p:embed/>
                </p:oleObj>
              </mc:Choice>
              <mc:Fallback>
                <p:oleObj name="think-cell Slide" r:id="rId4" imgW="530" imgH="528" progId="TCLayout.ActiveDocument.1">
                  <p:embed/>
                  <p:pic>
                    <p:nvPicPr>
                      <p:cNvPr id="2" name="Object 1" hidden="1">
                        <a:extLst>
                          <a:ext uri="{FF2B5EF4-FFF2-40B4-BE49-F238E27FC236}">
                            <a16:creationId xmlns="" xmlns:a16="http://schemas.microsoft.com/office/drawing/2014/main" id="{37AF8810-C2C0-40BD-8A57-E1AA9D7E07FB}"/>
                          </a:ext>
                        </a:extLst>
                      </p:cNvPr>
                      <p:cNvPicPr/>
                      <p:nvPr/>
                    </p:nvPicPr>
                    <p:blipFill>
                      <a:blip r:embed="rId5"/>
                      <a:stretch>
                        <a:fillRect/>
                      </a:stretch>
                    </p:blipFill>
                    <p:spPr>
                      <a:xfrm>
                        <a:off x="1589" y="1192"/>
                        <a:ext cx="1587" cy="1190"/>
                      </a:xfrm>
                      <a:prstGeom prst="rect">
                        <a:avLst/>
                      </a:prstGeom>
                    </p:spPr>
                  </p:pic>
                </p:oleObj>
              </mc:Fallback>
            </mc:AlternateContent>
          </a:graphicData>
        </a:graphic>
      </p:graphicFrame>
      <p:sp>
        <p:nvSpPr>
          <p:cNvPr id="3" name="Content Placeholder 2"/>
          <p:cNvSpPr>
            <a:spLocks noGrp="1"/>
          </p:cNvSpPr>
          <p:nvPr>
            <p:ph idx="1"/>
          </p:nvPr>
        </p:nvSpPr>
        <p:spPr>
          <a:xfrm>
            <a:off x="468000" y="972000"/>
            <a:ext cx="8136000" cy="3510000"/>
          </a:xfrm>
        </p:spPr>
        <p:txBody>
          <a:bodyPr/>
          <a:lstStyle>
            <a:lvl1pPr marL="266700" indent="-266700">
              <a:buClr>
                <a:schemeClr val="tx2"/>
              </a:buClr>
              <a:buFont typeface="Wingdings" pitchFamily="2" charset="2"/>
              <a:buChar char="§"/>
              <a:defRPr sz="1500"/>
            </a:lvl1pPr>
            <a:lvl2pPr marL="534591" indent="-278606">
              <a:buClr>
                <a:schemeClr val="tx1"/>
              </a:buClr>
              <a:buFont typeface="Wingdings" pitchFamily="2" charset="2"/>
              <a:buChar char="§"/>
              <a:defRPr sz="1350"/>
            </a:lvl2pPr>
            <a:lvl3pPr marL="810816" indent="-276225">
              <a:buClr>
                <a:schemeClr val="accent3"/>
              </a:buClr>
              <a:buFont typeface="Wingdings" pitchFamily="2" charset="2"/>
              <a:buChar char="§"/>
              <a:defRPr sz="1200"/>
            </a:lvl3pPr>
            <a:lvl4pPr marL="1077516" indent="-266700">
              <a:buClr>
                <a:schemeClr val="accent4"/>
              </a:buClr>
              <a:buFont typeface="Wingdings" pitchFamily="2" charset="2"/>
              <a:buChar char="§"/>
              <a:defRPr sz="1050"/>
            </a:lvl4pPr>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endParaRPr lang="en-US" dirty="0"/>
          </a:p>
        </p:txBody>
      </p:sp>
      <p:sp>
        <p:nvSpPr>
          <p:cNvPr id="11" name="Content Placeholder 10"/>
          <p:cNvSpPr>
            <a:spLocks noGrp="1"/>
          </p:cNvSpPr>
          <p:nvPr>
            <p:ph sz="quarter" idx="13" hasCustomPrompt="1"/>
          </p:nvPr>
        </p:nvSpPr>
        <p:spPr>
          <a:xfrm>
            <a:off x="468312" y="594000"/>
            <a:ext cx="7074018" cy="243000"/>
          </a:xfrm>
        </p:spPr>
        <p:txBody>
          <a:bodyPr>
            <a:noAutofit/>
          </a:bodyPr>
          <a:lstStyle>
            <a:lvl1pPr>
              <a:defRPr sz="1650" b="1" cap="all" baseline="0">
                <a:solidFill>
                  <a:schemeClr val="tx2"/>
                </a:solidFill>
                <a:latin typeface="Arial" pitchFamily="34" charset="0"/>
              </a:defRPr>
            </a:lvl1pPr>
          </a:lstStyle>
          <a:p>
            <a:pPr lvl="0"/>
            <a:r>
              <a:rPr lang="en-US" dirty="0"/>
              <a:t>Sub-Title</a:t>
            </a:r>
          </a:p>
        </p:txBody>
      </p:sp>
      <p:sp>
        <p:nvSpPr>
          <p:cNvPr id="17" name="Text Placeholder 16"/>
          <p:cNvSpPr>
            <a:spLocks noGrp="1"/>
          </p:cNvSpPr>
          <p:nvPr>
            <p:ph type="body" sz="quarter" idx="14" hasCustomPrompt="1"/>
          </p:nvPr>
        </p:nvSpPr>
        <p:spPr>
          <a:xfrm>
            <a:off x="467544" y="351000"/>
            <a:ext cx="7074787" cy="243000"/>
          </a:xfrm>
        </p:spPr>
        <p:txBody>
          <a:bodyPr rIns="0">
            <a:noAutofit/>
          </a:bodyPr>
          <a:lstStyle>
            <a:lvl1pPr>
              <a:defRPr sz="1800" b="1" cap="all" baseline="0">
                <a:solidFill>
                  <a:srgbClr val="80388D"/>
                </a:solidFill>
                <a:latin typeface="Arial" pitchFamily="34" charset="0"/>
              </a:defRPr>
            </a:lvl1pPr>
          </a:lstStyle>
          <a:p>
            <a:pPr lvl="0"/>
            <a:r>
              <a:rPr lang="en-US" dirty="0"/>
              <a:t>Title</a:t>
            </a:r>
          </a:p>
        </p:txBody>
      </p:sp>
      <p:pic>
        <p:nvPicPr>
          <p:cNvPr id="9" name="Picture 8">
            <a:extLst>
              <a:ext uri="{FF2B5EF4-FFF2-40B4-BE49-F238E27FC236}">
                <a16:creationId xmlns="" xmlns:a16="http://schemas.microsoft.com/office/drawing/2014/main" id="{6C90F0C3-5ACA-446B-AF81-8D789E57178E}"/>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0342" y="289506"/>
            <a:ext cx="1336383" cy="493494"/>
          </a:xfrm>
          <a:prstGeom prst="rect">
            <a:avLst/>
          </a:prstGeom>
        </p:spPr>
      </p:pic>
    </p:spTree>
    <p:extLst>
      <p:ext uri="{BB962C8B-B14F-4D97-AF65-F5344CB8AC3E}">
        <p14:creationId xmlns:p14="http://schemas.microsoft.com/office/powerpoint/2010/main" val="30053772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MtW Content Pa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 xmlns:a16="http://schemas.microsoft.com/office/drawing/2014/main" id="{37AF8810-C2C0-40BD-8A57-E1AA9D7E07FB}"/>
              </a:ext>
            </a:extLst>
          </p:cNvPr>
          <p:cNvGraphicFramePr>
            <a:graphicFrameLocks noChangeAspect="1"/>
          </p:cNvGraphicFramePr>
          <p:nvPr userDrawn="1">
            <p:custDataLst>
              <p:tags r:id="rId2"/>
            </p:custDataLst>
            <p:extLst/>
          </p:nvPr>
        </p:nvGraphicFramePr>
        <p:xfrm>
          <a:off x="1589" y="1192"/>
          <a:ext cx="1587" cy="1190"/>
        </p:xfrm>
        <a:graphic>
          <a:graphicData uri="http://schemas.openxmlformats.org/presentationml/2006/ole">
            <mc:AlternateContent xmlns:mc="http://schemas.openxmlformats.org/markup-compatibility/2006">
              <mc:Choice xmlns:v="urn:schemas-microsoft-com:vml" Requires="v">
                <p:oleObj spid="_x0000_s5137" name="think-cell Slide" r:id="rId4" imgW="530" imgH="528" progId="TCLayout.ActiveDocument.1">
                  <p:embed/>
                </p:oleObj>
              </mc:Choice>
              <mc:Fallback>
                <p:oleObj name="think-cell Slide" r:id="rId4" imgW="530" imgH="528" progId="TCLayout.ActiveDocument.1">
                  <p:embed/>
                  <p:pic>
                    <p:nvPicPr>
                      <p:cNvPr id="2" name="Object 1" hidden="1">
                        <a:extLst>
                          <a:ext uri="{FF2B5EF4-FFF2-40B4-BE49-F238E27FC236}">
                            <a16:creationId xmlns="" xmlns:a16="http://schemas.microsoft.com/office/drawing/2014/main" id="{37AF8810-C2C0-40BD-8A57-E1AA9D7E07FB}"/>
                          </a:ext>
                        </a:extLst>
                      </p:cNvPr>
                      <p:cNvPicPr/>
                      <p:nvPr/>
                    </p:nvPicPr>
                    <p:blipFill>
                      <a:blip r:embed="rId5"/>
                      <a:stretch>
                        <a:fillRect/>
                      </a:stretch>
                    </p:blipFill>
                    <p:spPr>
                      <a:xfrm>
                        <a:off x="1589" y="1192"/>
                        <a:ext cx="1587" cy="1190"/>
                      </a:xfrm>
                      <a:prstGeom prst="rect">
                        <a:avLst/>
                      </a:prstGeom>
                    </p:spPr>
                  </p:pic>
                </p:oleObj>
              </mc:Fallback>
            </mc:AlternateContent>
          </a:graphicData>
        </a:graphic>
      </p:graphicFrame>
      <p:sp>
        <p:nvSpPr>
          <p:cNvPr id="3" name="Content Placeholder 2"/>
          <p:cNvSpPr>
            <a:spLocks noGrp="1"/>
          </p:cNvSpPr>
          <p:nvPr>
            <p:ph idx="1"/>
          </p:nvPr>
        </p:nvSpPr>
        <p:spPr>
          <a:xfrm>
            <a:off x="468000" y="972000"/>
            <a:ext cx="3995988" cy="3510000"/>
          </a:xfrm>
        </p:spPr>
        <p:txBody>
          <a:bodyPr/>
          <a:lstStyle>
            <a:lvl1pPr marL="266700" indent="-266700">
              <a:buClr>
                <a:schemeClr val="tx2"/>
              </a:buClr>
              <a:buFont typeface="Wingdings" pitchFamily="2" charset="2"/>
              <a:buChar char="§"/>
              <a:defRPr sz="1500"/>
            </a:lvl1pPr>
            <a:lvl2pPr marL="534591" indent="-278606">
              <a:buClr>
                <a:schemeClr val="tx1"/>
              </a:buClr>
              <a:buFont typeface="Wingdings" pitchFamily="2" charset="2"/>
              <a:buChar char="§"/>
              <a:defRPr sz="1350"/>
            </a:lvl2pPr>
            <a:lvl3pPr marL="810816" indent="-276225">
              <a:buClr>
                <a:schemeClr val="accent3"/>
              </a:buClr>
              <a:buFont typeface="Wingdings" pitchFamily="2" charset="2"/>
              <a:buChar char="§"/>
              <a:defRPr sz="1200"/>
            </a:lvl3pPr>
            <a:lvl4pPr marL="1077516" indent="-266700">
              <a:buClr>
                <a:schemeClr val="accent4"/>
              </a:buClr>
              <a:buFont typeface="Wingdings" pitchFamily="2" charset="2"/>
              <a:buChar char="§"/>
              <a:defRPr sz="1050"/>
            </a:lvl4pPr>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endParaRPr lang="en-US" dirty="0"/>
          </a:p>
        </p:txBody>
      </p:sp>
      <p:sp>
        <p:nvSpPr>
          <p:cNvPr id="11" name="Content Placeholder 10"/>
          <p:cNvSpPr>
            <a:spLocks noGrp="1"/>
          </p:cNvSpPr>
          <p:nvPr>
            <p:ph sz="quarter" idx="13" hasCustomPrompt="1"/>
          </p:nvPr>
        </p:nvSpPr>
        <p:spPr>
          <a:xfrm>
            <a:off x="468312" y="594000"/>
            <a:ext cx="7074018" cy="243000"/>
          </a:xfrm>
        </p:spPr>
        <p:txBody>
          <a:bodyPr>
            <a:noAutofit/>
          </a:bodyPr>
          <a:lstStyle>
            <a:lvl1pPr>
              <a:defRPr sz="1650" b="1" cap="all" baseline="0">
                <a:solidFill>
                  <a:schemeClr val="tx2"/>
                </a:solidFill>
                <a:latin typeface="Arial" pitchFamily="34" charset="0"/>
              </a:defRPr>
            </a:lvl1pPr>
          </a:lstStyle>
          <a:p>
            <a:pPr lvl="0"/>
            <a:r>
              <a:rPr lang="en-US" dirty="0"/>
              <a:t>Sub-Title</a:t>
            </a:r>
          </a:p>
        </p:txBody>
      </p:sp>
      <p:sp>
        <p:nvSpPr>
          <p:cNvPr id="17" name="Text Placeholder 16"/>
          <p:cNvSpPr>
            <a:spLocks noGrp="1"/>
          </p:cNvSpPr>
          <p:nvPr>
            <p:ph type="body" sz="quarter" idx="14" hasCustomPrompt="1"/>
          </p:nvPr>
        </p:nvSpPr>
        <p:spPr>
          <a:xfrm>
            <a:off x="467544" y="351000"/>
            <a:ext cx="7074787" cy="243000"/>
          </a:xfrm>
        </p:spPr>
        <p:txBody>
          <a:bodyPr rIns="0">
            <a:noAutofit/>
          </a:bodyPr>
          <a:lstStyle>
            <a:lvl1pPr>
              <a:defRPr sz="1800" b="1" cap="all" baseline="0">
                <a:solidFill>
                  <a:srgbClr val="80388D"/>
                </a:solidFill>
                <a:latin typeface="Arial" pitchFamily="34" charset="0"/>
              </a:defRPr>
            </a:lvl1pPr>
          </a:lstStyle>
          <a:p>
            <a:pPr lvl="0"/>
            <a:r>
              <a:rPr lang="en-US" dirty="0"/>
              <a:t>Title</a:t>
            </a:r>
          </a:p>
        </p:txBody>
      </p:sp>
      <p:pic>
        <p:nvPicPr>
          <p:cNvPr id="9" name="Picture 8">
            <a:extLst>
              <a:ext uri="{FF2B5EF4-FFF2-40B4-BE49-F238E27FC236}">
                <a16:creationId xmlns="" xmlns:a16="http://schemas.microsoft.com/office/drawing/2014/main" id="{6C90F0C3-5ACA-446B-AF81-8D789E57178E}"/>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650342" y="289506"/>
            <a:ext cx="1336383" cy="493494"/>
          </a:xfrm>
          <a:prstGeom prst="rect">
            <a:avLst/>
          </a:prstGeom>
        </p:spPr>
      </p:pic>
      <p:sp>
        <p:nvSpPr>
          <p:cNvPr id="7" name="Content Placeholder 2">
            <a:extLst>
              <a:ext uri="{FF2B5EF4-FFF2-40B4-BE49-F238E27FC236}">
                <a16:creationId xmlns="" xmlns:a16="http://schemas.microsoft.com/office/drawing/2014/main" id="{9B1C6AE9-918A-49EC-878E-7674AD685732}"/>
              </a:ext>
            </a:extLst>
          </p:cNvPr>
          <p:cNvSpPr>
            <a:spLocks noGrp="1"/>
          </p:cNvSpPr>
          <p:nvPr>
            <p:ph idx="15"/>
          </p:nvPr>
        </p:nvSpPr>
        <p:spPr>
          <a:xfrm>
            <a:off x="4680014" y="972000"/>
            <a:ext cx="3995988" cy="3510000"/>
          </a:xfrm>
        </p:spPr>
        <p:txBody>
          <a:bodyPr/>
          <a:lstStyle>
            <a:lvl1pPr marL="266700" indent="-266700">
              <a:buClr>
                <a:schemeClr val="tx2"/>
              </a:buClr>
              <a:buFont typeface="Wingdings" pitchFamily="2" charset="2"/>
              <a:buChar char="§"/>
              <a:defRPr sz="1500"/>
            </a:lvl1pPr>
            <a:lvl2pPr marL="534591" indent="-278606">
              <a:buClr>
                <a:schemeClr val="tx1"/>
              </a:buClr>
              <a:buFont typeface="Wingdings" pitchFamily="2" charset="2"/>
              <a:buChar char="§"/>
              <a:defRPr sz="1350"/>
            </a:lvl2pPr>
            <a:lvl3pPr marL="810816" indent="-276225">
              <a:buClr>
                <a:schemeClr val="accent3"/>
              </a:buClr>
              <a:buFont typeface="Wingdings" pitchFamily="2" charset="2"/>
              <a:buChar char="§"/>
              <a:defRPr sz="1200"/>
            </a:lvl3pPr>
            <a:lvl4pPr marL="1077516" indent="-266700">
              <a:buClr>
                <a:schemeClr val="accent4"/>
              </a:buClr>
              <a:buFont typeface="Wingdings" pitchFamily="2" charset="2"/>
              <a:buChar char="§"/>
              <a:defRPr sz="1050"/>
            </a:lvl4pPr>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endParaRPr lang="en-US" dirty="0"/>
          </a:p>
        </p:txBody>
      </p:sp>
    </p:spTree>
    <p:extLst>
      <p:ext uri="{BB962C8B-B14F-4D97-AF65-F5344CB8AC3E}">
        <p14:creationId xmlns:p14="http://schemas.microsoft.com/office/powerpoint/2010/main" val="41614144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MtW Content Pa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 xmlns:a16="http://schemas.microsoft.com/office/drawing/2014/main" id="{37AF8810-C2C0-40BD-8A57-E1AA9D7E07FB}"/>
              </a:ext>
            </a:extLst>
          </p:cNvPr>
          <p:cNvGraphicFramePr>
            <a:graphicFrameLocks noChangeAspect="1"/>
          </p:cNvGraphicFramePr>
          <p:nvPr userDrawn="1">
            <p:custDataLst>
              <p:tags r:id="rId2"/>
            </p:custDataLst>
            <p:extLst/>
          </p:nvPr>
        </p:nvGraphicFramePr>
        <p:xfrm>
          <a:off x="1589" y="1192"/>
          <a:ext cx="1587" cy="1190"/>
        </p:xfrm>
        <a:graphic>
          <a:graphicData uri="http://schemas.openxmlformats.org/presentationml/2006/ole">
            <mc:AlternateContent xmlns:mc="http://schemas.openxmlformats.org/markup-compatibility/2006">
              <mc:Choice xmlns:v="urn:schemas-microsoft-com:vml" Requires="v">
                <p:oleObj spid="_x0000_s6161" name="think-cell Slide" r:id="rId4" imgW="530" imgH="528" progId="TCLayout.ActiveDocument.1">
                  <p:embed/>
                </p:oleObj>
              </mc:Choice>
              <mc:Fallback>
                <p:oleObj name="think-cell Slide" r:id="rId4" imgW="530" imgH="528" progId="TCLayout.ActiveDocument.1">
                  <p:embed/>
                  <p:pic>
                    <p:nvPicPr>
                      <p:cNvPr id="2" name="Object 1" hidden="1">
                        <a:extLst>
                          <a:ext uri="{FF2B5EF4-FFF2-40B4-BE49-F238E27FC236}">
                            <a16:creationId xmlns="" xmlns:a16="http://schemas.microsoft.com/office/drawing/2014/main" id="{37AF8810-C2C0-40BD-8A57-E1AA9D7E07FB}"/>
                          </a:ext>
                        </a:extLst>
                      </p:cNvPr>
                      <p:cNvPicPr/>
                      <p:nvPr/>
                    </p:nvPicPr>
                    <p:blipFill>
                      <a:blip r:embed="rId5"/>
                      <a:stretch>
                        <a:fillRect/>
                      </a:stretch>
                    </p:blipFill>
                    <p:spPr>
                      <a:xfrm>
                        <a:off x="1589" y="1192"/>
                        <a:ext cx="1587" cy="1190"/>
                      </a:xfrm>
                      <a:prstGeom prst="rect">
                        <a:avLst/>
                      </a:prstGeom>
                    </p:spPr>
                  </p:pic>
                </p:oleObj>
              </mc:Fallback>
            </mc:AlternateContent>
          </a:graphicData>
        </a:graphic>
      </p:graphicFrame>
      <p:sp>
        <p:nvSpPr>
          <p:cNvPr id="3" name="Content Placeholder 2"/>
          <p:cNvSpPr>
            <a:spLocks noGrp="1"/>
          </p:cNvSpPr>
          <p:nvPr>
            <p:ph idx="1"/>
          </p:nvPr>
        </p:nvSpPr>
        <p:spPr>
          <a:xfrm>
            <a:off x="468000" y="972000"/>
            <a:ext cx="8136000" cy="3510000"/>
          </a:xfrm>
        </p:spPr>
        <p:txBody>
          <a:bodyPr/>
          <a:lstStyle>
            <a:lvl1pPr marL="266700" indent="-266700">
              <a:buClr>
                <a:schemeClr val="tx2"/>
              </a:buClr>
              <a:buFont typeface="Wingdings" pitchFamily="2" charset="2"/>
              <a:buChar char="§"/>
              <a:defRPr sz="1500"/>
            </a:lvl1pPr>
            <a:lvl2pPr marL="534591" indent="-278606">
              <a:buClr>
                <a:schemeClr val="tx1"/>
              </a:buClr>
              <a:buFont typeface="Wingdings" pitchFamily="2" charset="2"/>
              <a:buChar char="§"/>
              <a:defRPr sz="1350"/>
            </a:lvl2pPr>
            <a:lvl3pPr marL="810816" indent="-276225">
              <a:buClr>
                <a:schemeClr val="accent3"/>
              </a:buClr>
              <a:buFont typeface="Wingdings" pitchFamily="2" charset="2"/>
              <a:buChar char="§"/>
              <a:defRPr sz="1200"/>
            </a:lvl3pPr>
            <a:lvl4pPr marL="1077516" indent="-266700">
              <a:buClr>
                <a:schemeClr val="accent4"/>
              </a:buClr>
              <a:buFont typeface="Wingdings" pitchFamily="2" charset="2"/>
              <a:buChar char="§"/>
              <a:defRPr sz="1050"/>
            </a:lvl4pPr>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endParaRPr lang="en-US" dirty="0"/>
          </a:p>
        </p:txBody>
      </p:sp>
      <p:sp>
        <p:nvSpPr>
          <p:cNvPr id="6" name="Slide Number Placeholder 5"/>
          <p:cNvSpPr>
            <a:spLocks noGrp="1"/>
          </p:cNvSpPr>
          <p:nvPr>
            <p:ph type="sldNum" sz="quarter" idx="12"/>
          </p:nvPr>
        </p:nvSpPr>
        <p:spPr>
          <a:xfrm>
            <a:off x="4788024" y="4786070"/>
            <a:ext cx="2133600" cy="191294"/>
          </a:xfrm>
        </p:spPr>
        <p:txBody>
          <a:bodyPr bIns="0"/>
          <a:lstStyle/>
          <a:p>
            <a:fld id="{211D62CC-5B39-4A4F-B6D8-3445E000383F}" type="slidenum">
              <a:rPr lang="en-GB" smtClean="0"/>
              <a:pPr/>
              <a:t>‹#›</a:t>
            </a:fld>
            <a:endParaRPr lang="en-GB" dirty="0"/>
          </a:p>
        </p:txBody>
      </p:sp>
      <p:cxnSp>
        <p:nvCxnSpPr>
          <p:cNvPr id="7" name="Straight Connector 6"/>
          <p:cNvCxnSpPr/>
          <p:nvPr/>
        </p:nvCxnSpPr>
        <p:spPr>
          <a:xfrm flipV="1">
            <a:off x="492693" y="4498366"/>
            <a:ext cx="7909951" cy="1286"/>
          </a:xfrm>
          <a:prstGeom prst="line">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10"/>
          <p:cNvSpPr>
            <a:spLocks noGrp="1"/>
          </p:cNvSpPr>
          <p:nvPr>
            <p:ph sz="quarter" idx="13" hasCustomPrompt="1"/>
          </p:nvPr>
        </p:nvSpPr>
        <p:spPr>
          <a:xfrm>
            <a:off x="468312" y="594000"/>
            <a:ext cx="8136000" cy="243000"/>
          </a:xfrm>
        </p:spPr>
        <p:txBody>
          <a:bodyPr>
            <a:noAutofit/>
          </a:bodyPr>
          <a:lstStyle>
            <a:lvl1pPr>
              <a:defRPr sz="1650" b="1" cap="all" baseline="0">
                <a:solidFill>
                  <a:schemeClr val="tx2"/>
                </a:solidFill>
                <a:latin typeface="Arial" pitchFamily="34" charset="0"/>
              </a:defRPr>
            </a:lvl1pPr>
          </a:lstStyle>
          <a:p>
            <a:pPr lvl="0"/>
            <a:r>
              <a:rPr lang="en-US" dirty="0"/>
              <a:t>Sub-Title</a:t>
            </a:r>
          </a:p>
        </p:txBody>
      </p:sp>
      <p:sp>
        <p:nvSpPr>
          <p:cNvPr id="17" name="Text Placeholder 16"/>
          <p:cNvSpPr>
            <a:spLocks noGrp="1"/>
          </p:cNvSpPr>
          <p:nvPr>
            <p:ph type="body" sz="quarter" idx="14" hasCustomPrompt="1"/>
          </p:nvPr>
        </p:nvSpPr>
        <p:spPr>
          <a:xfrm>
            <a:off x="467543" y="351000"/>
            <a:ext cx="8136000" cy="243000"/>
          </a:xfrm>
        </p:spPr>
        <p:txBody>
          <a:bodyPr rIns="0">
            <a:noAutofit/>
          </a:bodyPr>
          <a:lstStyle>
            <a:lvl1pPr>
              <a:defRPr sz="1800" b="1" cap="all" baseline="0">
                <a:solidFill>
                  <a:srgbClr val="80388D"/>
                </a:solidFill>
                <a:latin typeface="Arial" pitchFamily="34" charset="0"/>
              </a:defRPr>
            </a:lvl1pPr>
          </a:lstStyle>
          <a:p>
            <a:pPr lvl="0"/>
            <a:r>
              <a:rPr lang="en-US" dirty="0"/>
              <a:t>Title</a:t>
            </a:r>
          </a:p>
        </p:txBody>
      </p:sp>
    </p:spTree>
    <p:extLst>
      <p:ext uri="{BB962C8B-B14F-4D97-AF65-F5344CB8AC3E}">
        <p14:creationId xmlns:p14="http://schemas.microsoft.com/office/powerpoint/2010/main" val="5334489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grpSp>
        <p:nvGrpSpPr>
          <p:cNvPr id="20" name="Group 19">
            <a:extLst>
              <a:ext uri="{FF2B5EF4-FFF2-40B4-BE49-F238E27FC236}">
                <a16:creationId xmlns="" xmlns:a16="http://schemas.microsoft.com/office/drawing/2014/main" id="{975CE1C4-E402-41CB-A1EC-8425CB16F2B5}"/>
              </a:ext>
            </a:extLst>
          </p:cNvPr>
          <p:cNvGrpSpPr/>
          <p:nvPr userDrawn="1"/>
        </p:nvGrpSpPr>
        <p:grpSpPr>
          <a:xfrm>
            <a:off x="2355013" y="4853552"/>
            <a:ext cx="4085474" cy="204343"/>
            <a:chOff x="7236444" y="6470421"/>
            <a:chExt cx="4716330" cy="310662"/>
          </a:xfrm>
        </p:grpSpPr>
        <p:sp>
          <p:nvSpPr>
            <p:cNvPr id="21" name="TextBox 20">
              <a:extLst>
                <a:ext uri="{FF2B5EF4-FFF2-40B4-BE49-F238E27FC236}">
                  <a16:creationId xmlns="" xmlns:a16="http://schemas.microsoft.com/office/drawing/2014/main" id="{FCE4199B-0190-47A7-9532-A49174EB8632}"/>
                </a:ext>
              </a:extLst>
            </p:cNvPr>
            <p:cNvSpPr txBox="1"/>
            <p:nvPr userDrawn="1"/>
          </p:nvSpPr>
          <p:spPr>
            <a:xfrm>
              <a:off x="9146509" y="6492262"/>
              <a:ext cx="1174233" cy="245654"/>
            </a:xfrm>
            <a:prstGeom prst="rect">
              <a:avLst/>
            </a:prstGeom>
            <a:noFill/>
          </p:spPr>
          <p:txBody>
            <a:bodyPr wrap="square" lIns="0" tIns="0" rIns="0" bIns="0" rtlCol="0">
              <a:spAutoFit/>
            </a:bodyPr>
            <a:lstStyle/>
            <a:p>
              <a:r>
                <a:rPr lang="en-GB" sz="1050" b="0" i="0" dirty="0">
                  <a:solidFill>
                    <a:srgbClr val="E1007E"/>
                  </a:solidFill>
                  <a:latin typeface="Avenir Roman" panose="02000503020000020003" pitchFamily="2" charset="0"/>
                </a:rPr>
                <a:t>#</a:t>
              </a:r>
              <a:r>
                <a:rPr lang="en-GB" sz="1050" b="0" i="0" dirty="0" err="1">
                  <a:solidFill>
                    <a:srgbClr val="E1007E"/>
                  </a:solidFill>
                  <a:latin typeface="Avenir Roman" panose="02000503020000020003" pitchFamily="2" charset="0"/>
                </a:rPr>
                <a:t>MtWCelebrates</a:t>
              </a:r>
              <a:endParaRPr lang="en-GB" sz="1050" b="0" i="0" dirty="0">
                <a:solidFill>
                  <a:srgbClr val="E1007E"/>
                </a:solidFill>
                <a:latin typeface="Avenir Roman" panose="02000503020000020003" pitchFamily="2" charset="0"/>
              </a:endParaRPr>
            </a:p>
          </p:txBody>
        </p:sp>
        <p:sp>
          <p:nvSpPr>
            <p:cNvPr id="22" name="TextBox 21">
              <a:extLst>
                <a:ext uri="{FF2B5EF4-FFF2-40B4-BE49-F238E27FC236}">
                  <a16:creationId xmlns="" xmlns:a16="http://schemas.microsoft.com/office/drawing/2014/main" id="{412114E6-A3DF-4DE2-86D1-EF05EB326B21}"/>
                </a:ext>
              </a:extLst>
            </p:cNvPr>
            <p:cNvSpPr txBox="1"/>
            <p:nvPr userDrawn="1"/>
          </p:nvSpPr>
          <p:spPr>
            <a:xfrm>
              <a:off x="10527922" y="6492262"/>
              <a:ext cx="1424852" cy="245654"/>
            </a:xfrm>
            <a:prstGeom prst="rect">
              <a:avLst/>
            </a:prstGeom>
            <a:noFill/>
          </p:spPr>
          <p:txBody>
            <a:bodyPr wrap="square" lIns="0" tIns="0" rIns="0" bIns="0" rtlCol="0">
              <a:spAutoFit/>
            </a:bodyPr>
            <a:lstStyle/>
            <a:p>
              <a:r>
                <a:rPr lang="en-GB" sz="1050" b="0" i="0" dirty="0">
                  <a:solidFill>
                    <a:srgbClr val="E1007E"/>
                  </a:solidFill>
                  <a:latin typeface="Avenir Roman" panose="02000503020000020003" pitchFamily="2" charset="0"/>
                </a:rPr>
                <a:t>#</a:t>
              </a:r>
              <a:r>
                <a:rPr lang="en-GB" sz="1050" b="0" i="0" dirty="0" err="1">
                  <a:solidFill>
                    <a:srgbClr val="E1007E"/>
                  </a:solidFill>
                  <a:latin typeface="Avenir Roman" panose="02000503020000020003" pitchFamily="2" charset="0"/>
                </a:rPr>
                <a:t>YoungPeopleWork</a:t>
              </a:r>
              <a:endParaRPr lang="en-GB" sz="1050" b="0" i="0" dirty="0">
                <a:solidFill>
                  <a:srgbClr val="E1007E"/>
                </a:solidFill>
                <a:latin typeface="Avenir Roman" panose="02000503020000020003" pitchFamily="2" charset="0"/>
              </a:endParaRPr>
            </a:p>
          </p:txBody>
        </p:sp>
        <p:grpSp>
          <p:nvGrpSpPr>
            <p:cNvPr id="23" name="Group 22">
              <a:extLst>
                <a:ext uri="{FF2B5EF4-FFF2-40B4-BE49-F238E27FC236}">
                  <a16:creationId xmlns="" xmlns:a16="http://schemas.microsoft.com/office/drawing/2014/main" id="{07B53FF8-FC0D-41DF-990E-CA2647257C96}"/>
                </a:ext>
              </a:extLst>
            </p:cNvPr>
            <p:cNvGrpSpPr/>
            <p:nvPr userDrawn="1"/>
          </p:nvGrpSpPr>
          <p:grpSpPr>
            <a:xfrm>
              <a:off x="7236444" y="6470421"/>
              <a:ext cx="1702885" cy="310662"/>
              <a:chOff x="7236444" y="6470421"/>
              <a:chExt cx="1702885" cy="310662"/>
            </a:xfrm>
          </p:grpSpPr>
          <p:sp>
            <p:nvSpPr>
              <p:cNvPr id="24" name="TextBox 23">
                <a:extLst>
                  <a:ext uri="{FF2B5EF4-FFF2-40B4-BE49-F238E27FC236}">
                    <a16:creationId xmlns="" xmlns:a16="http://schemas.microsoft.com/office/drawing/2014/main" id="{5595641E-8AF6-48F8-8DC9-087C3D8904CA}"/>
                  </a:ext>
                </a:extLst>
              </p:cNvPr>
              <p:cNvSpPr txBox="1"/>
              <p:nvPr userDrawn="1"/>
            </p:nvSpPr>
            <p:spPr>
              <a:xfrm>
                <a:off x="7547106" y="6492262"/>
                <a:ext cx="1392223" cy="245654"/>
              </a:xfrm>
              <a:prstGeom prst="rect">
                <a:avLst/>
              </a:prstGeom>
              <a:noFill/>
            </p:spPr>
            <p:txBody>
              <a:bodyPr wrap="square" lIns="0" tIns="0" rIns="0" bIns="0" rtlCol="0">
                <a:spAutoFit/>
              </a:bodyPr>
              <a:lstStyle/>
              <a:p>
                <a:r>
                  <a:rPr lang="en-GB" sz="1050" b="0" i="0" dirty="0">
                    <a:solidFill>
                      <a:srgbClr val="E1007E"/>
                    </a:solidFill>
                    <a:latin typeface="Avenir Roman" panose="02000503020000020003" pitchFamily="2" charset="0"/>
                  </a:rPr>
                  <a:t>@</a:t>
                </a:r>
                <a:r>
                  <a:rPr lang="en-GB" sz="1050" b="0" i="0" dirty="0" err="1">
                    <a:solidFill>
                      <a:srgbClr val="E1007E"/>
                    </a:solidFill>
                    <a:latin typeface="Avenir Roman" panose="02000503020000020003" pitchFamily="2" charset="0"/>
                  </a:rPr>
                  <a:t>MovementToWork</a:t>
                </a:r>
                <a:endParaRPr lang="en-GB" sz="1050" b="0" i="0" dirty="0">
                  <a:solidFill>
                    <a:srgbClr val="E1007E"/>
                  </a:solidFill>
                  <a:latin typeface="Avenir Roman" panose="02000503020000020003" pitchFamily="2" charset="0"/>
                </a:endParaRPr>
              </a:p>
            </p:txBody>
          </p:sp>
          <p:pic>
            <p:nvPicPr>
              <p:cNvPr id="25" name="Picture 24" descr="A close up of a logo&#10;&#10;Description automatically generated">
                <a:extLst>
                  <a:ext uri="{FF2B5EF4-FFF2-40B4-BE49-F238E27FC236}">
                    <a16:creationId xmlns="" xmlns:a16="http://schemas.microsoft.com/office/drawing/2014/main" id="{B38E0FB6-FB47-4F3D-ACD0-76F32D4323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444" y="6470421"/>
                <a:ext cx="310662" cy="310662"/>
              </a:xfrm>
              <a:prstGeom prst="rect">
                <a:avLst/>
              </a:prstGeom>
            </p:spPr>
          </p:pic>
        </p:grpSp>
      </p:grpSp>
      <p:pic>
        <p:nvPicPr>
          <p:cNvPr id="26" name="Picture 2" descr="Image result for instagram logo">
            <a:extLst>
              <a:ext uri="{FF2B5EF4-FFF2-40B4-BE49-F238E27FC236}">
                <a16:creationId xmlns="" xmlns:a16="http://schemas.microsoft.com/office/drawing/2014/main" id="{41AC9725-4A0E-49EE-B6F6-E4D3D019770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133706" y="4852230"/>
            <a:ext cx="204343" cy="2043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 xmlns:a16="http://schemas.microsoft.com/office/drawing/2014/main" id="{525CBEA4-39F5-45D3-81A7-D25402B0B8FB}"/>
              </a:ext>
            </a:extLst>
          </p:cNvPr>
          <p:cNvPicPr>
            <a:picLocks noChangeAspect="1"/>
          </p:cNvPicPr>
          <p:nvPr userDrawn="1"/>
        </p:nvPicPr>
        <p:blipFill>
          <a:blip r:embed="rId4"/>
          <a:stretch>
            <a:fillRect/>
          </a:stretch>
        </p:blipFill>
        <p:spPr>
          <a:xfrm>
            <a:off x="1881769" y="4852230"/>
            <a:ext cx="204343" cy="204343"/>
          </a:xfrm>
          <a:prstGeom prst="rect">
            <a:avLst/>
          </a:prstGeom>
          <a:solidFill>
            <a:srgbClr val="E1007E"/>
          </a:solidFill>
        </p:spPr>
      </p:pic>
    </p:spTree>
    <p:extLst>
      <p:ext uri="{BB962C8B-B14F-4D97-AF65-F5344CB8AC3E}">
        <p14:creationId xmlns:p14="http://schemas.microsoft.com/office/powerpoint/2010/main" val="1712475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231605" y="863199"/>
            <a:ext cx="7973400" cy="5541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4" name="Google Shape;14;p3"/>
          <p:cNvSpPr txBox="1">
            <a:spLocks noGrp="1"/>
          </p:cNvSpPr>
          <p:nvPr>
            <p:ph type="body" idx="1"/>
          </p:nvPr>
        </p:nvSpPr>
        <p:spPr>
          <a:xfrm>
            <a:off x="231605" y="1495500"/>
            <a:ext cx="7973400" cy="3423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75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5" name="Google Shape;15;p3"/>
          <p:cNvSpPr txBox="1">
            <a:spLocks noGrp="1"/>
          </p:cNvSpPr>
          <p:nvPr>
            <p:ph type="body" idx="2"/>
          </p:nvPr>
        </p:nvSpPr>
        <p:spPr>
          <a:xfrm>
            <a:off x="231602" y="2228730"/>
            <a:ext cx="7824300" cy="23433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75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92221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5"/>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lstStyle>
            <a:lvl1pPr marR="0" lvl="0" algn="ctr">
              <a:lnSpc>
                <a:spcPct val="90000"/>
              </a:lnSpc>
              <a:spcBef>
                <a:spcPts val="0"/>
              </a:spcBef>
              <a:spcAft>
                <a:spcPts val="0"/>
              </a:spcAft>
              <a:buClr>
                <a:schemeClr val="dk1"/>
              </a:buClr>
              <a:buSzPts val="4500"/>
              <a:buFont typeface="Arial"/>
              <a:buNone/>
              <a:defRPr sz="45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0" name="Google Shape;20;p5"/>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lstStyle>
            <a:lvl1pPr marR="0" lvl="0" algn="ctr">
              <a:lnSpc>
                <a:spcPct val="90000"/>
              </a:lnSpc>
              <a:spcBef>
                <a:spcPts val="75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ctr">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3pPr>
            <a:lvl4pPr marR="0" lvl="3" algn="ctr">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21" name="Google Shape;21;p5"/>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5"/>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lstStyle>
            <a:lvl1pPr marR="0" lvl="0" algn="ctr">
              <a:lnSpc>
                <a:spcPct val="100000"/>
              </a:lnSpc>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5"/>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6" name="Google Shape;26;p6"/>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lstStyle>
            <a:lvl1pPr marL="457200" marR="0" lvl="0" indent="-361950" algn="l">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7" name="Google Shape;27;p6"/>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6"/>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lstStyle>
            <a:lvl1pPr marR="0" lvl="0" algn="ctr">
              <a:lnSpc>
                <a:spcPct val="100000"/>
              </a:lnSpc>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6"/>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623888" y="1282304"/>
            <a:ext cx="7886700" cy="2139600"/>
          </a:xfrm>
          <a:prstGeom prst="rect">
            <a:avLst/>
          </a:prstGeom>
          <a:noFill/>
          <a:ln>
            <a:noFill/>
          </a:ln>
        </p:spPr>
        <p:txBody>
          <a:bodyPr spcFirstLastPara="1" wrap="square" lIns="91425" tIns="45700" rIns="91425" bIns="45700" anchor="b" anchorCtr="0"/>
          <a:lstStyle>
            <a:lvl1pPr marR="0" lvl="0" algn="l">
              <a:lnSpc>
                <a:spcPct val="90000"/>
              </a:lnSpc>
              <a:spcBef>
                <a:spcPts val="0"/>
              </a:spcBef>
              <a:spcAft>
                <a:spcPts val="0"/>
              </a:spcAft>
              <a:buClr>
                <a:schemeClr val="dk1"/>
              </a:buClr>
              <a:buSzPts val="4500"/>
              <a:buFont typeface="Arial"/>
              <a:buNone/>
              <a:defRPr sz="45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2" name="Google Shape;32;p7"/>
          <p:cNvSpPr txBox="1">
            <a:spLocks noGrp="1"/>
          </p:cNvSpPr>
          <p:nvPr>
            <p:ph type="body" idx="1"/>
          </p:nvPr>
        </p:nvSpPr>
        <p:spPr>
          <a:xfrm>
            <a:off x="623888" y="3442098"/>
            <a:ext cx="7886700" cy="11250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75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1pPr>
            <a:lvl2pPr marL="914400" marR="0" lvl="1" indent="-228600" algn="l">
              <a:lnSpc>
                <a:spcPct val="90000"/>
              </a:lnSpc>
              <a:spcBef>
                <a:spcPts val="375"/>
              </a:spcBef>
              <a:spcAft>
                <a:spcPts val="0"/>
              </a:spcAft>
              <a:buClr>
                <a:srgbClr val="888888"/>
              </a:buClr>
              <a:buSzPts val="1500"/>
              <a:buFont typeface="Arial"/>
              <a:buNone/>
              <a:defRPr sz="1500" b="0" i="0" u="none" strike="noStrike" cap="none">
                <a:solidFill>
                  <a:srgbClr val="888888"/>
                </a:solidFill>
                <a:latin typeface="Arial"/>
                <a:ea typeface="Arial"/>
                <a:cs typeface="Arial"/>
                <a:sym typeface="Arial"/>
              </a:defRPr>
            </a:lvl2pPr>
            <a:lvl3pPr marL="1371600" marR="0" lvl="2" indent="-228600" algn="l">
              <a:lnSpc>
                <a:spcPct val="90000"/>
              </a:lnSpc>
              <a:spcBef>
                <a:spcPts val="375"/>
              </a:spcBef>
              <a:spcAft>
                <a:spcPts val="0"/>
              </a:spcAft>
              <a:buClr>
                <a:srgbClr val="888888"/>
              </a:buClr>
              <a:buSzPts val="1350"/>
              <a:buFont typeface="Arial"/>
              <a:buNone/>
              <a:defRPr sz="1350" b="0" i="0" u="none" strike="noStrike" cap="none">
                <a:solidFill>
                  <a:srgbClr val="888888"/>
                </a:solidFill>
                <a:latin typeface="Arial"/>
                <a:ea typeface="Arial"/>
                <a:cs typeface="Arial"/>
                <a:sym typeface="Arial"/>
              </a:defRPr>
            </a:lvl3pPr>
            <a:lvl4pPr marL="1828800" marR="0" lvl="3" indent="-228600" algn="l">
              <a:lnSpc>
                <a:spcPct val="90000"/>
              </a:lnSpc>
              <a:spcBef>
                <a:spcPts val="375"/>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2286000" marR="0" lvl="4" indent="-228600" algn="l">
              <a:lnSpc>
                <a:spcPct val="90000"/>
              </a:lnSpc>
              <a:spcBef>
                <a:spcPts val="375"/>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2743200" marR="0" lvl="5" indent="-228600" algn="l">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33" name="Google Shape;33;p7"/>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7"/>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lstStyle>
            <a:lvl1pPr marR="0" lvl="0" algn="ctr">
              <a:lnSpc>
                <a:spcPct val="100000"/>
              </a:lnSpc>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7"/>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8" name="Google Shape;38;p8"/>
          <p:cNvSpPr txBox="1">
            <a:spLocks noGrp="1"/>
          </p:cNvSpPr>
          <p:nvPr>
            <p:ph type="body" idx="1"/>
          </p:nvPr>
        </p:nvSpPr>
        <p:spPr>
          <a:xfrm>
            <a:off x="628650" y="1369219"/>
            <a:ext cx="3886200" cy="3263400"/>
          </a:xfrm>
          <a:prstGeom prst="rect">
            <a:avLst/>
          </a:prstGeom>
          <a:noFill/>
          <a:ln>
            <a:noFill/>
          </a:ln>
        </p:spPr>
        <p:txBody>
          <a:bodyPr spcFirstLastPara="1" wrap="square" lIns="91425" tIns="45700" rIns="91425" bIns="45700" anchor="t" anchorCtr="0"/>
          <a:lstStyle>
            <a:lvl1pPr marL="457200" marR="0" lvl="0" indent="-361950" algn="l">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9" name="Google Shape;39;p8"/>
          <p:cNvSpPr txBox="1">
            <a:spLocks noGrp="1"/>
          </p:cNvSpPr>
          <p:nvPr>
            <p:ph type="body" idx="2"/>
          </p:nvPr>
        </p:nvSpPr>
        <p:spPr>
          <a:xfrm>
            <a:off x="4629150" y="1369219"/>
            <a:ext cx="3886200" cy="3263400"/>
          </a:xfrm>
          <a:prstGeom prst="rect">
            <a:avLst/>
          </a:prstGeom>
          <a:noFill/>
          <a:ln>
            <a:noFill/>
          </a:ln>
        </p:spPr>
        <p:txBody>
          <a:bodyPr spcFirstLastPara="1" wrap="square" lIns="91425" tIns="45700" rIns="91425" bIns="45700" anchor="t" anchorCtr="0"/>
          <a:lstStyle>
            <a:lvl1pPr marL="457200" marR="0" lvl="0" indent="-361950" algn="l">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0" name="Google Shape;40;p8"/>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8"/>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lstStyle>
            <a:lvl1pPr marR="0" lvl="0" algn="ctr">
              <a:lnSpc>
                <a:spcPct val="100000"/>
              </a:lnSpc>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p8"/>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629841" y="273844"/>
            <a:ext cx="7886700" cy="9942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5" name="Google Shape;45;p9"/>
          <p:cNvSpPr txBox="1">
            <a:spLocks noGrp="1"/>
          </p:cNvSpPr>
          <p:nvPr>
            <p:ph type="body" idx="1"/>
          </p:nvPr>
        </p:nvSpPr>
        <p:spPr>
          <a:xfrm>
            <a:off x="629842" y="1260872"/>
            <a:ext cx="3868200" cy="618000"/>
          </a:xfrm>
          <a:prstGeom prst="rect">
            <a:avLst/>
          </a:prstGeom>
          <a:noFill/>
          <a:ln>
            <a:noFill/>
          </a:ln>
        </p:spPr>
        <p:txBody>
          <a:bodyPr spcFirstLastPara="1" wrap="square" lIns="91425" tIns="45700" rIns="91425" bIns="45700" anchor="b" anchorCtr="0"/>
          <a:lstStyle>
            <a:lvl1pPr marL="457200" marR="0" lvl="0" indent="-228600" algn="l">
              <a:lnSpc>
                <a:spcPct val="90000"/>
              </a:lnSpc>
              <a:spcBef>
                <a:spcPts val="75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L="914400" marR="0" lvl="1" indent="-228600" algn="l">
              <a:lnSpc>
                <a:spcPct val="90000"/>
              </a:lnSpc>
              <a:spcBef>
                <a:spcPts val="375"/>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2pPr>
            <a:lvl3pPr marL="1371600" marR="0" lvl="2" indent="-228600" algn="l">
              <a:lnSpc>
                <a:spcPct val="90000"/>
              </a:lnSpc>
              <a:spcBef>
                <a:spcPts val="375"/>
              </a:spcBef>
              <a:spcAft>
                <a:spcPts val="0"/>
              </a:spcAft>
              <a:buClr>
                <a:schemeClr val="dk1"/>
              </a:buClr>
              <a:buSzPts val="1350"/>
              <a:buFont typeface="Arial"/>
              <a:buNone/>
              <a:defRPr sz="1350" b="1" i="0" u="none" strike="noStrike" cap="none">
                <a:solidFill>
                  <a:schemeClr val="dk1"/>
                </a:solidFill>
                <a:latin typeface="Arial"/>
                <a:ea typeface="Arial"/>
                <a:cs typeface="Arial"/>
                <a:sym typeface="Arial"/>
              </a:defRPr>
            </a:lvl3pPr>
            <a:lvl4pPr marL="1828800" marR="0" lvl="3"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4pPr>
            <a:lvl5pPr marL="2286000" marR="0" lvl="4"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5pPr>
            <a:lvl6pPr marL="2743200" marR="0" lvl="5"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46" name="Google Shape;46;p9"/>
          <p:cNvSpPr txBox="1">
            <a:spLocks noGrp="1"/>
          </p:cNvSpPr>
          <p:nvPr>
            <p:ph type="body" idx="2"/>
          </p:nvPr>
        </p:nvSpPr>
        <p:spPr>
          <a:xfrm>
            <a:off x="629842" y="1878806"/>
            <a:ext cx="3868200" cy="2763300"/>
          </a:xfrm>
          <a:prstGeom prst="rect">
            <a:avLst/>
          </a:prstGeom>
          <a:noFill/>
          <a:ln>
            <a:noFill/>
          </a:ln>
        </p:spPr>
        <p:txBody>
          <a:bodyPr spcFirstLastPara="1" wrap="square" lIns="91425" tIns="45700" rIns="91425" bIns="45700" anchor="t" anchorCtr="0"/>
          <a:lstStyle>
            <a:lvl1pPr marL="457200" marR="0" lvl="0" indent="-361950" algn="l">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7" name="Google Shape;47;p9"/>
          <p:cNvSpPr txBox="1">
            <a:spLocks noGrp="1"/>
          </p:cNvSpPr>
          <p:nvPr>
            <p:ph type="body" idx="3"/>
          </p:nvPr>
        </p:nvSpPr>
        <p:spPr>
          <a:xfrm>
            <a:off x="4629150" y="1260872"/>
            <a:ext cx="3887400" cy="618000"/>
          </a:xfrm>
          <a:prstGeom prst="rect">
            <a:avLst/>
          </a:prstGeom>
          <a:noFill/>
          <a:ln>
            <a:noFill/>
          </a:ln>
        </p:spPr>
        <p:txBody>
          <a:bodyPr spcFirstLastPara="1" wrap="square" lIns="91425" tIns="45700" rIns="91425" bIns="45700" anchor="b" anchorCtr="0"/>
          <a:lstStyle>
            <a:lvl1pPr marL="457200" marR="0" lvl="0" indent="-228600" algn="l">
              <a:lnSpc>
                <a:spcPct val="90000"/>
              </a:lnSpc>
              <a:spcBef>
                <a:spcPts val="75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L="914400" marR="0" lvl="1" indent="-228600" algn="l">
              <a:lnSpc>
                <a:spcPct val="90000"/>
              </a:lnSpc>
              <a:spcBef>
                <a:spcPts val="375"/>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2pPr>
            <a:lvl3pPr marL="1371600" marR="0" lvl="2" indent="-228600" algn="l">
              <a:lnSpc>
                <a:spcPct val="90000"/>
              </a:lnSpc>
              <a:spcBef>
                <a:spcPts val="375"/>
              </a:spcBef>
              <a:spcAft>
                <a:spcPts val="0"/>
              </a:spcAft>
              <a:buClr>
                <a:schemeClr val="dk1"/>
              </a:buClr>
              <a:buSzPts val="1350"/>
              <a:buFont typeface="Arial"/>
              <a:buNone/>
              <a:defRPr sz="1350" b="1" i="0" u="none" strike="noStrike" cap="none">
                <a:solidFill>
                  <a:schemeClr val="dk1"/>
                </a:solidFill>
                <a:latin typeface="Arial"/>
                <a:ea typeface="Arial"/>
                <a:cs typeface="Arial"/>
                <a:sym typeface="Arial"/>
              </a:defRPr>
            </a:lvl3pPr>
            <a:lvl4pPr marL="1828800" marR="0" lvl="3"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4pPr>
            <a:lvl5pPr marL="2286000" marR="0" lvl="4"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5pPr>
            <a:lvl6pPr marL="2743200" marR="0" lvl="5"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48" name="Google Shape;48;p9"/>
          <p:cNvSpPr txBox="1">
            <a:spLocks noGrp="1"/>
          </p:cNvSpPr>
          <p:nvPr>
            <p:ph type="body" idx="4"/>
          </p:nvPr>
        </p:nvSpPr>
        <p:spPr>
          <a:xfrm>
            <a:off x="4629150" y="1878806"/>
            <a:ext cx="3887400" cy="2763300"/>
          </a:xfrm>
          <a:prstGeom prst="rect">
            <a:avLst/>
          </a:prstGeom>
          <a:noFill/>
          <a:ln>
            <a:noFill/>
          </a:ln>
        </p:spPr>
        <p:txBody>
          <a:bodyPr spcFirstLastPara="1" wrap="square" lIns="91425" tIns="45700" rIns="91425" bIns="45700" anchor="t" anchorCtr="0"/>
          <a:lstStyle>
            <a:lvl1pPr marL="457200" marR="0" lvl="0" indent="-361950" algn="l">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9" name="Google Shape;49;p9"/>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9"/>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lstStyle>
            <a:lvl1pPr marR="0" lvl="0" algn="ctr">
              <a:lnSpc>
                <a:spcPct val="100000"/>
              </a:lnSpc>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9"/>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10"/>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4" name="Google Shape;54;p10"/>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0"/>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lstStyle>
            <a:lvl1pPr marR="0" lvl="0" algn="ctr">
              <a:lnSpc>
                <a:spcPct val="100000"/>
              </a:lnSpc>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10"/>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slideLayout" Target="../slideLayouts/slideLayout29.xml"/><Relationship Id="rId16"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oleObject" Target="../embeddings/oleObject1.bin"/><Relationship Id="rId12" Type="http://schemas.openxmlformats.org/officeDocument/2006/relationships/image" Target="../media/image5.emf"/><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theme" Target="../theme/theme3.xml"/><Relationship Id="rId9" Type="http://schemas.openxmlformats.org/officeDocument/2006/relationships/vmlDrawing" Target="../drawings/vmlDrawing1.vml"/><Relationship Id="rId10"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89" name="Google Shape;89;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90" name="Google Shape;90;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 xmlns:a16="http://schemas.microsoft.com/office/drawing/2014/main" id="{D11D542E-3C7D-49D1-959C-F95AD560E56C}"/>
              </a:ext>
            </a:extLst>
          </p:cNvPr>
          <p:cNvGraphicFramePr>
            <a:graphicFrameLocks noChangeAspect="1"/>
          </p:cNvGraphicFramePr>
          <p:nvPr userDrawn="1">
            <p:custDataLst>
              <p:tags r:id="rId10"/>
            </p:custDataLst>
            <p:extLst/>
          </p:nvPr>
        </p:nvGraphicFramePr>
        <p:xfrm>
          <a:off x="1589" y="1192"/>
          <a:ext cx="1587" cy="1190"/>
        </p:xfrm>
        <a:graphic>
          <a:graphicData uri="http://schemas.openxmlformats.org/presentationml/2006/ole">
            <mc:AlternateContent xmlns:mc="http://schemas.openxmlformats.org/markup-compatibility/2006">
              <mc:Choice xmlns:v="urn:schemas-microsoft-com:vml" Requires="v">
                <p:oleObj spid="_x0000_s1041" name="think-cell Slide" r:id="rId11" imgW="530" imgH="528" progId="TCLayout.ActiveDocument.1">
                  <p:embed/>
                </p:oleObj>
              </mc:Choice>
              <mc:Fallback>
                <p:oleObj name="think-cell Slide" r:id="rId11" imgW="530" imgH="528" progId="TCLayout.ActiveDocument.1">
                  <p:embed/>
                  <p:pic>
                    <p:nvPicPr>
                      <p:cNvPr id="4" name="Object 3" hidden="1">
                        <a:extLst>
                          <a:ext uri="{FF2B5EF4-FFF2-40B4-BE49-F238E27FC236}">
                            <a16:creationId xmlns="" xmlns:a16="http://schemas.microsoft.com/office/drawing/2014/main" id="{D11D542E-3C7D-49D1-959C-F95AD560E56C}"/>
                          </a:ext>
                        </a:extLst>
                      </p:cNvPr>
                      <p:cNvPicPr/>
                      <p:nvPr/>
                    </p:nvPicPr>
                    <p:blipFill>
                      <a:blip r:embed="rId12"/>
                      <a:stretch>
                        <a:fillRect/>
                      </a:stretch>
                    </p:blipFill>
                    <p:spPr>
                      <a:xfrm>
                        <a:off x="1589" y="1192"/>
                        <a:ext cx="1587" cy="1190"/>
                      </a:xfrm>
                      <a:prstGeom prst="rect">
                        <a:avLst/>
                      </a:prstGeom>
                    </p:spPr>
                  </p:pic>
                </p:oleObj>
              </mc:Fallback>
            </mc:AlternateContent>
          </a:graphicData>
        </a:graphic>
      </p:graphicFrame>
      <p:sp>
        <p:nvSpPr>
          <p:cNvPr id="3" name="Text Placeholder 2"/>
          <p:cNvSpPr>
            <a:spLocks noGrp="1"/>
          </p:cNvSpPr>
          <p:nvPr>
            <p:ph type="body" idx="1"/>
          </p:nvPr>
        </p:nvSpPr>
        <p:spPr>
          <a:xfrm>
            <a:off x="457200" y="1346670"/>
            <a:ext cx="8229600" cy="3066277"/>
          </a:xfrm>
          <a:prstGeom prst="rect">
            <a:avLst/>
          </a:prstGeom>
        </p:spPr>
        <p:txBody>
          <a:bodyPr vert="horz" lIns="0" tIns="0" rIns="90964"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66726" y="4810200"/>
            <a:ext cx="2895600" cy="191294"/>
          </a:xfrm>
          <a:prstGeom prst="rect">
            <a:avLst/>
          </a:prstGeom>
        </p:spPr>
        <p:txBody>
          <a:bodyPr vert="horz" lIns="90964" tIns="45486" rIns="90964" bIns="45486" rtlCol="0" anchor="b" anchorCtr="0"/>
          <a:lstStyle>
            <a:lvl1pPr algn="l">
              <a:defRPr sz="600">
                <a:solidFill>
                  <a:srgbClr val="000000"/>
                </a:solidFill>
              </a:defRPr>
            </a:lvl1pPr>
          </a:lstStyle>
          <a:p>
            <a:endParaRPr lang="en-GB" dirty="0"/>
          </a:p>
        </p:txBody>
      </p:sp>
      <p:sp>
        <p:nvSpPr>
          <p:cNvPr id="6" name="Slide Number Placeholder 5"/>
          <p:cNvSpPr>
            <a:spLocks noGrp="1"/>
          </p:cNvSpPr>
          <p:nvPr>
            <p:ph type="sldNum" sz="quarter" idx="4"/>
          </p:nvPr>
        </p:nvSpPr>
        <p:spPr>
          <a:xfrm>
            <a:off x="6584950" y="4810200"/>
            <a:ext cx="2133600" cy="191294"/>
          </a:xfrm>
          <a:prstGeom prst="rect">
            <a:avLst/>
          </a:prstGeom>
        </p:spPr>
        <p:txBody>
          <a:bodyPr vert="horz" lIns="90964" tIns="45486" rIns="90964" bIns="45486" rtlCol="0" anchor="b" anchorCtr="0"/>
          <a:lstStyle>
            <a:lvl1pPr algn="r">
              <a:defRPr sz="600">
                <a:solidFill>
                  <a:srgbClr val="000000"/>
                </a:solidFill>
              </a:defRPr>
            </a:lvl1pPr>
          </a:lstStyle>
          <a:p>
            <a:fld id="{211D62CC-5B39-4A4F-B6D8-3445E000383F}" type="slidenum">
              <a:rPr lang="en-GB" smtClean="0"/>
              <a:pPr/>
              <a:t>‹#›</a:t>
            </a:fld>
            <a:endParaRPr lang="en-GB" dirty="0"/>
          </a:p>
        </p:txBody>
      </p:sp>
    </p:spTree>
    <p:extLst>
      <p:ext uri="{BB962C8B-B14F-4D97-AF65-F5344CB8AC3E}">
        <p14:creationId xmlns:p14="http://schemas.microsoft.com/office/powerpoint/2010/main" val="410984299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Lst>
  <p:hf hdr="0" ftr="0" dt="0"/>
  <p:txStyles>
    <p:titleStyle>
      <a:lvl1pPr algn="l" defTabSz="255870" rtl="0" eaLnBrk="1" latinLnBrk="0" hangingPunct="1">
        <a:lnSpc>
          <a:spcPct val="90000"/>
        </a:lnSpc>
        <a:spcBef>
          <a:spcPct val="0"/>
        </a:spcBef>
        <a:buNone/>
        <a:defRPr sz="1575" kern="1200" cap="all">
          <a:solidFill>
            <a:schemeClr val="accent3"/>
          </a:solidFill>
          <a:latin typeface="+mj-lt"/>
          <a:ea typeface="+mj-ea"/>
          <a:cs typeface="+mj-cs"/>
        </a:defRPr>
      </a:lvl1pPr>
    </p:titleStyle>
    <p:bodyStyle>
      <a:lvl1pPr marL="0" indent="0" algn="l" defTabSz="255870" rtl="0" eaLnBrk="1" latinLnBrk="0" hangingPunct="1">
        <a:spcBef>
          <a:spcPts val="0"/>
        </a:spcBef>
        <a:spcAft>
          <a:spcPts val="563"/>
        </a:spcAft>
        <a:buFont typeface="Arial"/>
        <a:buNone/>
        <a:defRPr sz="1350" kern="1200">
          <a:solidFill>
            <a:srgbClr val="000000"/>
          </a:solidFill>
          <a:latin typeface="+mn-lt"/>
          <a:ea typeface="+mn-ea"/>
          <a:cs typeface="+mn-cs"/>
        </a:defRPr>
      </a:lvl1pPr>
      <a:lvl2pPr marL="352702" indent="-96815" algn="l" defTabSz="255870" rtl="0" eaLnBrk="1" latinLnBrk="0" hangingPunct="1">
        <a:spcBef>
          <a:spcPts val="0"/>
        </a:spcBef>
        <a:spcAft>
          <a:spcPts val="563"/>
        </a:spcAft>
        <a:buFont typeface="Arial"/>
        <a:buChar char="•"/>
        <a:defRPr sz="975" kern="1200">
          <a:solidFill>
            <a:srgbClr val="000000"/>
          </a:solidFill>
          <a:latin typeface="+mn-lt"/>
          <a:ea typeface="+mn-ea"/>
          <a:cs typeface="+mn-cs"/>
        </a:defRPr>
      </a:lvl2pPr>
      <a:lvl3pPr marL="603220" indent="-91495" algn="l" defTabSz="255870" rtl="0" eaLnBrk="1" latinLnBrk="0" hangingPunct="1">
        <a:spcBef>
          <a:spcPts val="0"/>
        </a:spcBef>
        <a:spcAft>
          <a:spcPts val="563"/>
        </a:spcAft>
        <a:buFont typeface="Arial"/>
        <a:buChar char="•"/>
        <a:defRPr sz="900" kern="1200">
          <a:solidFill>
            <a:srgbClr val="000000"/>
          </a:solidFill>
          <a:latin typeface="+mn-lt"/>
          <a:ea typeface="+mn-ea"/>
          <a:cs typeface="+mn-cs"/>
        </a:defRPr>
      </a:lvl3pPr>
      <a:lvl4pPr marL="895501" indent="-127915" algn="l" defTabSz="255870" rtl="0" eaLnBrk="1" latinLnBrk="0" hangingPunct="1">
        <a:spcBef>
          <a:spcPts val="0"/>
        </a:spcBef>
        <a:spcAft>
          <a:spcPts val="563"/>
        </a:spcAft>
        <a:buFont typeface="Arial"/>
        <a:buChar char="–"/>
        <a:defRPr sz="900" kern="1200">
          <a:solidFill>
            <a:srgbClr val="000000"/>
          </a:solidFill>
          <a:latin typeface="+mn-lt"/>
          <a:ea typeface="+mn-ea"/>
          <a:cs typeface="+mn-cs"/>
        </a:defRPr>
      </a:lvl4pPr>
      <a:lvl5pPr marL="1104256" indent="-80865" algn="l" defTabSz="255870" rtl="0" eaLnBrk="1" latinLnBrk="0" hangingPunct="1">
        <a:spcBef>
          <a:spcPts val="0"/>
        </a:spcBef>
        <a:spcAft>
          <a:spcPts val="563"/>
        </a:spcAft>
        <a:buFont typeface="Arial"/>
        <a:buChar char="•"/>
        <a:defRPr sz="900" kern="1200">
          <a:solidFill>
            <a:srgbClr val="000000"/>
          </a:solidFill>
          <a:latin typeface="+mn-lt"/>
          <a:ea typeface="+mn-ea"/>
          <a:cs typeface="+mn-cs"/>
        </a:defRPr>
      </a:lvl5pPr>
      <a:lvl6pPr marL="1407213" indent="-127915" algn="l" defTabSz="255870" rtl="0" eaLnBrk="1" latinLnBrk="0" hangingPunct="1">
        <a:spcBef>
          <a:spcPct val="20000"/>
        </a:spcBef>
        <a:buFont typeface="Arial"/>
        <a:buChar char="•"/>
        <a:defRPr sz="1125" kern="1200">
          <a:solidFill>
            <a:schemeClr val="tx1"/>
          </a:solidFill>
          <a:latin typeface="+mn-lt"/>
          <a:ea typeface="+mn-ea"/>
          <a:cs typeface="+mn-cs"/>
        </a:defRPr>
      </a:lvl6pPr>
      <a:lvl7pPr marL="1663066" indent="-127915" algn="l" defTabSz="255870" rtl="0" eaLnBrk="1" latinLnBrk="0" hangingPunct="1">
        <a:spcBef>
          <a:spcPct val="20000"/>
        </a:spcBef>
        <a:buFont typeface="Arial"/>
        <a:buChar char="•"/>
        <a:defRPr sz="1125" kern="1200">
          <a:solidFill>
            <a:schemeClr val="tx1"/>
          </a:solidFill>
          <a:latin typeface="+mn-lt"/>
          <a:ea typeface="+mn-ea"/>
          <a:cs typeface="+mn-cs"/>
        </a:defRPr>
      </a:lvl7pPr>
      <a:lvl8pPr marL="1918930" indent="-127915" algn="l" defTabSz="255870" rtl="0" eaLnBrk="1" latinLnBrk="0" hangingPunct="1">
        <a:spcBef>
          <a:spcPct val="20000"/>
        </a:spcBef>
        <a:buFont typeface="Arial"/>
        <a:buChar char="•"/>
        <a:defRPr sz="1125" kern="1200">
          <a:solidFill>
            <a:schemeClr val="tx1"/>
          </a:solidFill>
          <a:latin typeface="+mn-lt"/>
          <a:ea typeface="+mn-ea"/>
          <a:cs typeface="+mn-cs"/>
        </a:defRPr>
      </a:lvl8pPr>
      <a:lvl9pPr marL="2174777" indent="-127915" algn="l" defTabSz="255870"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5870" rtl="0" eaLnBrk="1" latinLnBrk="0" hangingPunct="1">
        <a:defRPr sz="975" kern="1200">
          <a:solidFill>
            <a:schemeClr val="tx1"/>
          </a:solidFill>
          <a:latin typeface="+mn-lt"/>
          <a:ea typeface="+mn-ea"/>
          <a:cs typeface="+mn-cs"/>
        </a:defRPr>
      </a:lvl1pPr>
      <a:lvl2pPr marL="255870" algn="l" defTabSz="255870" rtl="0" eaLnBrk="1" latinLnBrk="0" hangingPunct="1">
        <a:defRPr sz="975" kern="1200">
          <a:solidFill>
            <a:schemeClr val="tx1"/>
          </a:solidFill>
          <a:latin typeface="+mn-lt"/>
          <a:ea typeface="+mn-ea"/>
          <a:cs typeface="+mn-cs"/>
        </a:defRPr>
      </a:lvl2pPr>
      <a:lvl3pPr marL="511714" algn="l" defTabSz="255870" rtl="0" eaLnBrk="1" latinLnBrk="0" hangingPunct="1">
        <a:defRPr sz="975" kern="1200">
          <a:solidFill>
            <a:schemeClr val="tx1"/>
          </a:solidFill>
          <a:latin typeface="+mn-lt"/>
          <a:ea typeface="+mn-ea"/>
          <a:cs typeface="+mn-cs"/>
        </a:defRPr>
      </a:lvl3pPr>
      <a:lvl4pPr marL="767594" algn="l" defTabSz="255870" rtl="0" eaLnBrk="1" latinLnBrk="0" hangingPunct="1">
        <a:defRPr sz="975" kern="1200">
          <a:solidFill>
            <a:schemeClr val="tx1"/>
          </a:solidFill>
          <a:latin typeface="+mn-lt"/>
          <a:ea typeface="+mn-ea"/>
          <a:cs typeface="+mn-cs"/>
        </a:defRPr>
      </a:lvl4pPr>
      <a:lvl5pPr marL="1023428" algn="l" defTabSz="255870" rtl="0" eaLnBrk="1" latinLnBrk="0" hangingPunct="1">
        <a:defRPr sz="975" kern="1200">
          <a:solidFill>
            <a:schemeClr val="tx1"/>
          </a:solidFill>
          <a:latin typeface="+mn-lt"/>
          <a:ea typeface="+mn-ea"/>
          <a:cs typeface="+mn-cs"/>
        </a:defRPr>
      </a:lvl5pPr>
      <a:lvl6pPr marL="1279277" algn="l" defTabSz="255870" rtl="0" eaLnBrk="1" latinLnBrk="0" hangingPunct="1">
        <a:defRPr sz="975" kern="1200">
          <a:solidFill>
            <a:schemeClr val="tx1"/>
          </a:solidFill>
          <a:latin typeface="+mn-lt"/>
          <a:ea typeface="+mn-ea"/>
          <a:cs typeface="+mn-cs"/>
        </a:defRPr>
      </a:lvl6pPr>
      <a:lvl7pPr marL="1535144" algn="l" defTabSz="255870" rtl="0" eaLnBrk="1" latinLnBrk="0" hangingPunct="1">
        <a:defRPr sz="975" kern="1200">
          <a:solidFill>
            <a:schemeClr val="tx1"/>
          </a:solidFill>
          <a:latin typeface="+mn-lt"/>
          <a:ea typeface="+mn-ea"/>
          <a:cs typeface="+mn-cs"/>
        </a:defRPr>
      </a:lvl7pPr>
      <a:lvl8pPr marL="1790996" algn="l" defTabSz="255870" rtl="0" eaLnBrk="1" latinLnBrk="0" hangingPunct="1">
        <a:defRPr sz="975" kern="1200">
          <a:solidFill>
            <a:schemeClr val="tx1"/>
          </a:solidFill>
          <a:latin typeface="+mn-lt"/>
          <a:ea typeface="+mn-ea"/>
          <a:cs typeface="+mn-cs"/>
        </a:defRPr>
      </a:lvl8pPr>
      <a:lvl9pPr marL="2046859" algn="l" defTabSz="255870" rtl="0" eaLnBrk="1" latinLnBrk="0" hangingPunct="1">
        <a:defRPr sz="9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43.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3.png"/><Relationship Id="rId1" Type="http://schemas.openxmlformats.org/officeDocument/2006/relationships/slideLayout" Target="../slideLayouts/slideLayout3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3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43.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3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9" Type="http://schemas.openxmlformats.org/officeDocument/2006/relationships/image" Target="../media/image49.png"/><Relationship Id="rId20" Type="http://schemas.openxmlformats.org/officeDocument/2006/relationships/image" Target="../media/image60.png"/><Relationship Id="rId21" Type="http://schemas.openxmlformats.org/officeDocument/2006/relationships/image" Target="../media/image61.png"/><Relationship Id="rId22" Type="http://schemas.openxmlformats.org/officeDocument/2006/relationships/image" Target="../media/image62.png"/><Relationship Id="rId23" Type="http://schemas.openxmlformats.org/officeDocument/2006/relationships/image" Target="../media/image63.png"/><Relationship Id="rId24" Type="http://schemas.openxmlformats.org/officeDocument/2006/relationships/image" Target="../media/image64.png"/><Relationship Id="rId25" Type="http://schemas.openxmlformats.org/officeDocument/2006/relationships/image" Target="../media/image65.png"/><Relationship Id="rId26" Type="http://schemas.openxmlformats.org/officeDocument/2006/relationships/image" Target="../media/image66.png"/><Relationship Id="rId27" Type="http://schemas.openxmlformats.org/officeDocument/2006/relationships/image" Target="../media/image67.png"/><Relationship Id="rId28" Type="http://schemas.openxmlformats.org/officeDocument/2006/relationships/image" Target="../media/image68.png"/><Relationship Id="rId29" Type="http://schemas.openxmlformats.org/officeDocument/2006/relationships/image" Target="../media/image69.png"/><Relationship Id="rId30" Type="http://schemas.openxmlformats.org/officeDocument/2006/relationships/image" Target="../media/image70.png"/><Relationship Id="rId10" Type="http://schemas.openxmlformats.org/officeDocument/2006/relationships/image" Target="../media/image50.png"/><Relationship Id="rId11" Type="http://schemas.openxmlformats.org/officeDocument/2006/relationships/image" Target="../media/image51.png"/><Relationship Id="rId12" Type="http://schemas.openxmlformats.org/officeDocument/2006/relationships/image" Target="../media/image52.png"/><Relationship Id="rId13" Type="http://schemas.openxmlformats.org/officeDocument/2006/relationships/image" Target="../media/image53.png"/><Relationship Id="rId14" Type="http://schemas.openxmlformats.org/officeDocument/2006/relationships/image" Target="../media/image54.png"/><Relationship Id="rId15" Type="http://schemas.openxmlformats.org/officeDocument/2006/relationships/image" Target="../media/image55.png"/><Relationship Id="rId16" Type="http://schemas.openxmlformats.org/officeDocument/2006/relationships/image" Target="../media/image56.png"/><Relationship Id="rId17" Type="http://schemas.openxmlformats.org/officeDocument/2006/relationships/image" Target="../media/image57.png"/><Relationship Id="rId18" Type="http://schemas.openxmlformats.org/officeDocument/2006/relationships/image" Target="../media/image58.png"/><Relationship Id="rId19"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43.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43.png"/><Relationship Id="rId7"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43.png"/><Relationship Id="rId7"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1" Type="http://schemas.openxmlformats.org/officeDocument/2006/relationships/diagramColors" Target="../diagrams/colors1.xml"/><Relationship Id="rId12"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43.png"/><Relationship Id="rId7" Type="http://schemas.openxmlformats.org/officeDocument/2006/relationships/image" Target="../media/image72.jpeg"/><Relationship Id="rId8" Type="http://schemas.openxmlformats.org/officeDocument/2006/relationships/diagramData" Target="../diagrams/data1.xml"/><Relationship Id="rId9" Type="http://schemas.openxmlformats.org/officeDocument/2006/relationships/diagramLayout" Target="../diagrams/layout1.xml"/><Relationship Id="rId10"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73.jpeg"/><Relationship Id="rId6" Type="http://schemas.openxmlformats.org/officeDocument/2006/relationships/image" Target="../media/image74.jpe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1" Type="http://schemas.openxmlformats.org/officeDocument/2006/relationships/diagramColors" Target="../diagrams/colors2.xml"/><Relationship Id="rId12"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5.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43.png"/><Relationship Id="rId8" Type="http://schemas.openxmlformats.org/officeDocument/2006/relationships/diagramData" Target="../diagrams/data2.xml"/><Relationship Id="rId9" Type="http://schemas.openxmlformats.org/officeDocument/2006/relationships/diagramLayout" Target="../diagrams/layout2.xml"/><Relationship Id="rId10"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43.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1" Type="http://schemas.openxmlformats.org/officeDocument/2006/relationships/diagramColors" Target="../diagrams/colors3.xml"/><Relationship Id="rId12"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8.png"/><Relationship Id="rId4" Type="http://schemas.openxmlformats.org/officeDocument/2006/relationships/image" Target="../media/image43.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diagramData" Target="../diagrams/data3.xml"/><Relationship Id="rId9" Type="http://schemas.openxmlformats.org/officeDocument/2006/relationships/diagramLayout" Target="../diagrams/layout3.xml"/><Relationship Id="rId10"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hyperlink" Target="mailto:iep@cabinetoffice.gov.uk" TargetMode="External"/><Relationship Id="rId4" Type="http://schemas.openxmlformats.org/officeDocument/2006/relationships/hyperlink" Target="https://www.gov.uk/government/groups/the-inclusive-economy-partnership" TargetMode="External"/><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0.png"/><Relationship Id="rId9" Type="http://schemas.openxmlformats.org/officeDocument/2006/relationships/image" Target="../media/image81.png"/><Relationship Id="rId10"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9" Type="http://schemas.openxmlformats.org/officeDocument/2006/relationships/image" Target="../media/image27.png"/><Relationship Id="rId20" Type="http://schemas.openxmlformats.org/officeDocument/2006/relationships/image" Target="../media/image38.png"/><Relationship Id="rId10" Type="http://schemas.openxmlformats.org/officeDocument/2006/relationships/image" Target="../media/image28.png"/><Relationship Id="rId11" Type="http://schemas.openxmlformats.org/officeDocument/2006/relationships/image" Target="../media/image29.png"/><Relationship Id="rId12" Type="http://schemas.openxmlformats.org/officeDocument/2006/relationships/image" Target="../media/image30.png"/><Relationship Id="rId13" Type="http://schemas.openxmlformats.org/officeDocument/2006/relationships/image" Target="../media/image31.png"/><Relationship Id="rId14" Type="http://schemas.openxmlformats.org/officeDocument/2006/relationships/image" Target="../media/image32.png"/><Relationship Id="rId15" Type="http://schemas.openxmlformats.org/officeDocument/2006/relationships/image" Target="../media/image33.png"/><Relationship Id="rId16" Type="http://schemas.openxmlformats.org/officeDocument/2006/relationships/image" Target="../media/image34.png"/><Relationship Id="rId17" Type="http://schemas.openxmlformats.org/officeDocument/2006/relationships/image" Target="../media/image35.png"/><Relationship Id="rId18" Type="http://schemas.openxmlformats.org/officeDocument/2006/relationships/image" Target="../media/image36.png"/><Relationship Id="rId19"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2"/>
          <p:cNvSpPr txBox="1"/>
          <p:nvPr/>
        </p:nvSpPr>
        <p:spPr>
          <a:xfrm>
            <a:off x="185525" y="2253125"/>
            <a:ext cx="5654100" cy="2379300"/>
          </a:xfrm>
          <a:prstGeom prst="rect">
            <a:avLst/>
          </a:prstGeom>
          <a:solidFill>
            <a:srgbClr val="71C7FF">
              <a:alpha val="41176"/>
            </a:srgbClr>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800" b="1" i="0" u="none" strike="noStrike" cap="none">
                <a:solidFill>
                  <a:schemeClr val="lt1"/>
                </a:solidFill>
                <a:latin typeface="Arial"/>
                <a:ea typeface="Arial"/>
                <a:cs typeface="Arial"/>
                <a:sym typeface="Arial"/>
              </a:rPr>
              <a:t>The Inclusive Economy Partnership: </a:t>
            </a:r>
            <a:endParaRPr sz="28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GB" sz="2800" b="1" i="0" u="none" strike="noStrike" cap="none">
                <a:solidFill>
                  <a:schemeClr val="lt1"/>
                </a:solidFill>
                <a:latin typeface="Arial"/>
                <a:ea typeface="Arial"/>
                <a:cs typeface="Arial"/>
                <a:sym typeface="Arial"/>
              </a:rPr>
              <a:t>There’s Power in Partnerships </a:t>
            </a:r>
            <a:endParaRPr sz="28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0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GB" sz="2000" b="0" i="0" u="none" strike="noStrike" cap="none">
                <a:solidFill>
                  <a:schemeClr val="lt1"/>
                </a:solidFill>
                <a:latin typeface="Arial"/>
                <a:ea typeface="Arial"/>
                <a:cs typeface="Arial"/>
                <a:sym typeface="Arial"/>
              </a:rPr>
              <a:t>Shevaun Haviland, Cabinet Office</a:t>
            </a:r>
            <a:endParaRPr sz="20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GB" sz="2000" b="0" i="0" u="none" strike="noStrike" cap="none">
                <a:solidFill>
                  <a:schemeClr val="lt1"/>
                </a:solidFill>
                <a:latin typeface="Arial"/>
                <a:ea typeface="Arial"/>
                <a:cs typeface="Arial"/>
                <a:sym typeface="Arial"/>
              </a:rPr>
              <a:t>James Ashall, Movement to Work</a:t>
            </a:r>
            <a:endParaRPr sz="20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8"/>
        <p:cNvGrpSpPr/>
        <p:nvPr/>
      </p:nvGrpSpPr>
      <p:grpSpPr>
        <a:xfrm>
          <a:off x="0" y="0"/>
          <a:ext cx="0" cy="0"/>
          <a:chOff x="0" y="0"/>
          <a:chExt cx="0" cy="0"/>
        </a:xfrm>
      </p:grpSpPr>
      <p:sp>
        <p:nvSpPr>
          <p:cNvPr id="239" name="Google Shape;239;p40"/>
          <p:cNvSpPr txBox="1">
            <a:spLocks noGrp="1"/>
          </p:cNvSpPr>
          <p:nvPr>
            <p:ph type="title"/>
          </p:nvPr>
        </p:nvSpPr>
        <p:spPr>
          <a:xfrm>
            <a:off x="231605" y="863199"/>
            <a:ext cx="7973400" cy="554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en-GB"/>
              <a:t>Results: scaling innovation</a:t>
            </a:r>
            <a:endParaRPr/>
          </a:p>
        </p:txBody>
      </p:sp>
      <p:sp>
        <p:nvSpPr>
          <p:cNvPr id="240" name="Google Shape;240;p40"/>
          <p:cNvSpPr txBox="1">
            <a:spLocks noGrp="1"/>
          </p:cNvSpPr>
          <p:nvPr>
            <p:ph type="body" idx="1"/>
          </p:nvPr>
        </p:nvSpPr>
        <p:spPr>
          <a:xfrm>
            <a:off x="231605" y="1495500"/>
            <a:ext cx="7973400" cy="34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50"/>
              </a:spcBef>
              <a:spcAft>
                <a:spcPts val="1600"/>
              </a:spcAft>
              <a:buSzPts val="2000"/>
              <a:buNone/>
            </a:pPr>
            <a:r>
              <a:rPr lang="en-GB">
                <a:solidFill>
                  <a:schemeClr val="dk1"/>
                </a:solidFill>
              </a:rPr>
              <a:t>Partnership Accelerator greatly exceeded expectations</a:t>
            </a:r>
            <a:endParaRPr/>
          </a:p>
        </p:txBody>
      </p:sp>
      <p:sp>
        <p:nvSpPr>
          <p:cNvPr id="241" name="Google Shape;241;p40"/>
          <p:cNvSpPr/>
          <p:nvPr/>
        </p:nvSpPr>
        <p:spPr>
          <a:xfrm>
            <a:off x="466702" y="2389459"/>
            <a:ext cx="838800" cy="861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Arial"/>
                <a:ea typeface="Arial"/>
                <a:cs typeface="Arial"/>
                <a:sym typeface="Arial"/>
              </a:rPr>
              <a:t>18</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GB" sz="1000" b="1" i="0" u="none" strike="noStrike" cap="none">
                <a:solidFill>
                  <a:schemeClr val="lt1"/>
                </a:solidFill>
                <a:latin typeface="Arial"/>
                <a:ea typeface="Arial"/>
                <a:cs typeface="Arial"/>
                <a:sym typeface="Arial"/>
              </a:rPr>
              <a:t>social</a:t>
            </a:r>
            <a:br>
              <a:rPr lang="en-GB" sz="1000" b="1" i="0" u="none" strike="noStrike" cap="none">
                <a:solidFill>
                  <a:schemeClr val="lt1"/>
                </a:solidFill>
                <a:latin typeface="Arial"/>
                <a:ea typeface="Arial"/>
                <a:cs typeface="Arial"/>
                <a:sym typeface="Arial"/>
              </a:rPr>
            </a:br>
            <a:r>
              <a:rPr lang="en-GB" sz="1000" b="1" i="0" u="none" strike="noStrike" cap="none">
                <a:solidFill>
                  <a:schemeClr val="lt1"/>
                </a:solidFill>
                <a:latin typeface="Arial"/>
                <a:ea typeface="Arial"/>
                <a:cs typeface="Arial"/>
                <a:sym typeface="Arial"/>
              </a:rPr>
              <a:t>innovators</a:t>
            </a:r>
            <a:endParaRPr sz="1000" b="0" i="0" u="none" strike="noStrike" cap="none">
              <a:solidFill>
                <a:schemeClr val="lt1"/>
              </a:solidFill>
              <a:latin typeface="Arial"/>
              <a:ea typeface="Arial"/>
              <a:cs typeface="Arial"/>
              <a:sym typeface="Arial"/>
            </a:endParaRPr>
          </a:p>
        </p:txBody>
      </p:sp>
      <p:sp>
        <p:nvSpPr>
          <p:cNvPr id="242" name="Google Shape;242;p40"/>
          <p:cNvSpPr/>
          <p:nvPr/>
        </p:nvSpPr>
        <p:spPr>
          <a:xfrm>
            <a:off x="1410585" y="3899220"/>
            <a:ext cx="10704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£630,000</a:t>
            </a:r>
            <a:endParaRPr sz="16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lt1"/>
                </a:solidFill>
                <a:latin typeface="Arial"/>
                <a:ea typeface="Arial"/>
                <a:cs typeface="Arial"/>
                <a:sym typeface="Arial"/>
              </a:rPr>
              <a:t>grant funding</a:t>
            </a:r>
            <a:br>
              <a:rPr lang="en-GB" sz="800" b="1" i="0" u="none" strike="noStrike" cap="none">
                <a:solidFill>
                  <a:schemeClr val="lt1"/>
                </a:solidFill>
                <a:latin typeface="Arial"/>
                <a:ea typeface="Arial"/>
                <a:cs typeface="Arial"/>
                <a:sym typeface="Arial"/>
              </a:rPr>
            </a:br>
            <a:r>
              <a:rPr lang="en-GB" sz="800" b="1" i="0" u="none" strike="noStrike" cap="none">
                <a:solidFill>
                  <a:schemeClr val="lt1"/>
                </a:solidFill>
                <a:latin typeface="Arial"/>
                <a:ea typeface="Arial"/>
                <a:cs typeface="Arial"/>
                <a:sym typeface="Arial"/>
              </a:rPr>
              <a:t>by Sept 2018</a:t>
            </a:r>
            <a:endParaRPr sz="1400" b="0" i="0" u="none" strike="noStrike" cap="none">
              <a:solidFill>
                <a:srgbClr val="000000"/>
              </a:solidFill>
              <a:latin typeface="Arial"/>
              <a:ea typeface="Arial"/>
              <a:cs typeface="Arial"/>
              <a:sym typeface="Arial"/>
            </a:endParaRPr>
          </a:p>
        </p:txBody>
      </p:sp>
      <p:sp>
        <p:nvSpPr>
          <p:cNvPr id="243" name="Google Shape;243;p40"/>
          <p:cNvSpPr/>
          <p:nvPr/>
        </p:nvSpPr>
        <p:spPr>
          <a:xfrm>
            <a:off x="2480929" y="3537712"/>
            <a:ext cx="942900" cy="89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lt1"/>
                </a:solidFill>
                <a:latin typeface="Arial"/>
                <a:ea typeface="Arial"/>
                <a:cs typeface="Arial"/>
                <a:sym typeface="Arial"/>
              </a:rPr>
              <a:t>Forecast</a:t>
            </a:r>
            <a:r>
              <a:rPr lang="en-GB" sz="1400" b="1" i="0" u="none" strike="noStrike" cap="none">
                <a:solidFill>
                  <a:schemeClr val="lt1"/>
                </a:solidFill>
                <a:latin typeface="Arial"/>
                <a:ea typeface="Arial"/>
                <a:cs typeface="Arial"/>
                <a:sym typeface="Arial"/>
              </a:rPr>
              <a:t/>
            </a:r>
            <a:br>
              <a:rPr lang="en-GB" sz="1400" b="1" i="0" u="none" strike="noStrike" cap="none">
                <a:solidFill>
                  <a:schemeClr val="lt1"/>
                </a:solidFill>
                <a:latin typeface="Arial"/>
                <a:ea typeface="Arial"/>
                <a:cs typeface="Arial"/>
                <a:sym typeface="Arial"/>
              </a:rPr>
            </a:br>
            <a:r>
              <a:rPr lang="en-GB" sz="2000" b="1" i="0" u="none" strike="noStrike" cap="none">
                <a:solidFill>
                  <a:srgbClr val="283381"/>
                </a:solidFill>
                <a:latin typeface="Arial"/>
                <a:ea typeface="Arial"/>
                <a:cs typeface="Arial"/>
                <a:sym typeface="Arial"/>
              </a:rPr>
              <a:t>£3.2m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lt1"/>
                </a:solidFill>
                <a:latin typeface="Arial"/>
                <a:ea typeface="Arial"/>
                <a:cs typeface="Arial"/>
                <a:sym typeface="Arial"/>
              </a:rPr>
              <a:t>additional</a:t>
            </a:r>
            <a:br>
              <a:rPr lang="en-GB" sz="800" b="1" i="0" u="none" strike="noStrike" cap="none">
                <a:solidFill>
                  <a:schemeClr val="lt1"/>
                </a:solidFill>
                <a:latin typeface="Arial"/>
                <a:ea typeface="Arial"/>
                <a:cs typeface="Arial"/>
                <a:sym typeface="Arial"/>
              </a:rPr>
            </a:br>
            <a:r>
              <a:rPr lang="en-GB" sz="800" b="1" i="0" u="none" strike="noStrike" cap="none">
                <a:solidFill>
                  <a:schemeClr val="lt1"/>
                </a:solidFill>
                <a:latin typeface="Arial"/>
                <a:ea typeface="Arial"/>
                <a:cs typeface="Arial"/>
                <a:sym typeface="Arial"/>
              </a:rPr>
              <a:t>revenue in</a:t>
            </a:r>
            <a:br>
              <a:rPr lang="en-GB" sz="800" b="1" i="0" u="none" strike="noStrike" cap="none">
                <a:solidFill>
                  <a:schemeClr val="lt1"/>
                </a:solidFill>
                <a:latin typeface="Arial"/>
                <a:ea typeface="Arial"/>
                <a:cs typeface="Arial"/>
                <a:sym typeface="Arial"/>
              </a:rPr>
            </a:br>
            <a:r>
              <a:rPr lang="en-GB" sz="800" b="1" i="0" u="none" strike="noStrike" cap="none">
                <a:solidFill>
                  <a:schemeClr val="lt1"/>
                </a:solidFill>
                <a:latin typeface="Arial"/>
                <a:ea typeface="Arial"/>
                <a:cs typeface="Arial"/>
                <a:sym typeface="Arial"/>
              </a:rPr>
              <a:t>next 12 months</a:t>
            </a:r>
            <a:endParaRPr sz="1400" b="0" i="0" u="none" strike="noStrike" cap="none">
              <a:solidFill>
                <a:srgbClr val="000000"/>
              </a:solidFill>
              <a:latin typeface="Arial"/>
              <a:ea typeface="Arial"/>
              <a:cs typeface="Arial"/>
              <a:sym typeface="Arial"/>
            </a:endParaRPr>
          </a:p>
        </p:txBody>
      </p:sp>
      <p:sp>
        <p:nvSpPr>
          <p:cNvPr id="244" name="Google Shape;244;p40"/>
          <p:cNvSpPr/>
          <p:nvPr/>
        </p:nvSpPr>
        <p:spPr>
          <a:xfrm>
            <a:off x="2480929" y="2481545"/>
            <a:ext cx="942900" cy="55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Arial"/>
                <a:ea typeface="Arial"/>
                <a:cs typeface="Arial"/>
                <a:sym typeface="Arial"/>
              </a:rPr>
              <a:t>100</a:t>
            </a:r>
            <a:endParaRPr sz="1400" b="0" i="0" u="none" strike="noStrike" cap="none">
              <a:solidFill>
                <a:srgbClr val="000000"/>
              </a:solidFill>
              <a:latin typeface="Arial"/>
              <a:ea typeface="Arial"/>
              <a:cs typeface="Arial"/>
              <a:sym typeface="Arial"/>
            </a:endParaRPr>
          </a:p>
        </p:txBody>
      </p:sp>
      <p:sp>
        <p:nvSpPr>
          <p:cNvPr id="245" name="Google Shape;245;p40"/>
          <p:cNvSpPr/>
          <p:nvPr/>
        </p:nvSpPr>
        <p:spPr>
          <a:xfrm>
            <a:off x="3162136" y="2753419"/>
            <a:ext cx="14370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chemeClr val="lt1"/>
                </a:solidFill>
                <a:latin typeface="Arial"/>
                <a:ea typeface="Arial"/>
                <a:cs typeface="Arial"/>
                <a:sym typeface="Arial"/>
              </a:rPr>
              <a:t>partnerships formed</a:t>
            </a:r>
            <a:endParaRPr sz="1400" b="0" i="0" u="none" strike="noStrike" cap="none">
              <a:solidFill>
                <a:srgbClr val="000000"/>
              </a:solidFill>
              <a:latin typeface="Arial"/>
              <a:ea typeface="Arial"/>
              <a:cs typeface="Arial"/>
              <a:sym typeface="Arial"/>
            </a:endParaRPr>
          </a:p>
        </p:txBody>
      </p:sp>
      <p:sp>
        <p:nvSpPr>
          <p:cNvPr id="246" name="Google Shape;246;p40"/>
          <p:cNvSpPr/>
          <p:nvPr/>
        </p:nvSpPr>
        <p:spPr>
          <a:xfrm>
            <a:off x="2884604" y="2917034"/>
            <a:ext cx="859200" cy="55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rgbClr val="283381"/>
                </a:solidFill>
                <a:latin typeface="Arial"/>
                <a:ea typeface="Arial"/>
                <a:cs typeface="Arial"/>
                <a:sym typeface="Arial"/>
              </a:rPr>
              <a:t>230</a:t>
            </a:r>
            <a:endParaRPr sz="1400" b="0" i="0" u="none" strike="noStrike" cap="none">
              <a:solidFill>
                <a:srgbClr val="000000"/>
              </a:solidFill>
              <a:latin typeface="Arial"/>
              <a:ea typeface="Arial"/>
              <a:cs typeface="Arial"/>
              <a:sym typeface="Arial"/>
            </a:endParaRPr>
          </a:p>
        </p:txBody>
      </p:sp>
      <p:sp>
        <p:nvSpPr>
          <p:cNvPr id="247" name="Google Shape;247;p40"/>
          <p:cNvSpPr/>
          <p:nvPr/>
        </p:nvSpPr>
        <p:spPr>
          <a:xfrm>
            <a:off x="3601566" y="3171633"/>
            <a:ext cx="9978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rgbClr val="283381"/>
                </a:solidFill>
                <a:latin typeface="Arial"/>
                <a:ea typeface="Arial"/>
                <a:cs typeface="Arial"/>
                <a:sym typeface="Arial"/>
              </a:rPr>
              <a:t>introductions</a:t>
            </a:r>
            <a:endParaRPr sz="1400" b="0" i="0" u="none" strike="noStrike" cap="none">
              <a:solidFill>
                <a:srgbClr val="000000"/>
              </a:solidFill>
              <a:latin typeface="Arial"/>
              <a:ea typeface="Arial"/>
              <a:cs typeface="Arial"/>
              <a:sym typeface="Arial"/>
            </a:endParaRPr>
          </a:p>
        </p:txBody>
      </p:sp>
      <p:sp>
        <p:nvSpPr>
          <p:cNvPr id="248" name="Google Shape;248;p40"/>
          <p:cNvSpPr/>
          <p:nvPr/>
        </p:nvSpPr>
        <p:spPr>
          <a:xfrm>
            <a:off x="2545448" y="2951619"/>
            <a:ext cx="5166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chemeClr val="lt1"/>
                </a:solidFill>
                <a:latin typeface="Arial"/>
                <a:ea typeface="Arial"/>
                <a:cs typeface="Arial"/>
                <a:sym typeface="Arial"/>
              </a:rPr>
              <a:t>from</a:t>
            </a:r>
            <a:endParaRPr sz="1400" b="0" i="0" u="none" strike="noStrike" cap="none">
              <a:solidFill>
                <a:srgbClr val="000000"/>
              </a:solidFill>
              <a:latin typeface="Arial"/>
              <a:ea typeface="Arial"/>
              <a:cs typeface="Arial"/>
              <a:sym typeface="Arial"/>
            </a:endParaRPr>
          </a:p>
        </p:txBody>
      </p:sp>
      <p:sp>
        <p:nvSpPr>
          <p:cNvPr id="249" name="Google Shape;249;p40"/>
          <p:cNvSpPr/>
          <p:nvPr/>
        </p:nvSpPr>
        <p:spPr>
          <a:xfrm>
            <a:off x="4876752" y="2182177"/>
            <a:ext cx="5083800" cy="86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000"/>
              <a:buFont typeface="Arial"/>
              <a:buNone/>
            </a:pPr>
            <a:r>
              <a:rPr lang="en-GB" sz="5000" b="1" i="0" u="none" strike="noStrike" cap="none">
                <a:solidFill>
                  <a:srgbClr val="283381"/>
                </a:solidFill>
                <a:latin typeface="Arial"/>
                <a:ea typeface="Arial"/>
                <a:cs typeface="Arial"/>
                <a:sym typeface="Arial"/>
              </a:rPr>
              <a:t>50,000</a:t>
            </a:r>
            <a:endParaRPr sz="5000" b="1" i="0" u="none" strike="noStrike" cap="none">
              <a:solidFill>
                <a:srgbClr val="283381"/>
              </a:solidFill>
              <a:latin typeface="Arial"/>
              <a:ea typeface="Arial"/>
              <a:cs typeface="Arial"/>
              <a:sym typeface="Arial"/>
            </a:endParaRPr>
          </a:p>
        </p:txBody>
      </p:sp>
      <p:sp>
        <p:nvSpPr>
          <p:cNvPr id="250" name="Google Shape;250;p40"/>
          <p:cNvSpPr/>
          <p:nvPr/>
        </p:nvSpPr>
        <p:spPr>
          <a:xfrm>
            <a:off x="6995043" y="2356035"/>
            <a:ext cx="2113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283381"/>
                </a:solidFill>
                <a:latin typeface="Arial"/>
                <a:ea typeface="Arial"/>
                <a:cs typeface="Arial"/>
                <a:sym typeface="Arial"/>
              </a:rPr>
              <a:t>additional people will</a:t>
            </a:r>
            <a:br>
              <a:rPr lang="en-GB" sz="1400" b="1" i="0" u="none" strike="noStrike" cap="none">
                <a:solidFill>
                  <a:srgbClr val="283381"/>
                </a:solidFill>
                <a:latin typeface="Arial"/>
                <a:ea typeface="Arial"/>
                <a:cs typeface="Arial"/>
                <a:sym typeface="Arial"/>
              </a:rPr>
            </a:br>
            <a:r>
              <a:rPr lang="en-GB" sz="1400" b="1" i="0" u="none" strike="noStrike" cap="none">
                <a:solidFill>
                  <a:srgbClr val="283381"/>
                </a:solidFill>
                <a:latin typeface="Arial"/>
                <a:ea typeface="Arial"/>
                <a:cs typeface="Arial"/>
                <a:sym typeface="Arial"/>
              </a:rPr>
              <a:t>now benefit from:</a:t>
            </a:r>
            <a:endParaRPr sz="1400" b="0" i="0" u="none" strike="noStrike" cap="none">
              <a:solidFill>
                <a:srgbClr val="283381"/>
              </a:solidFill>
              <a:latin typeface="Arial"/>
              <a:ea typeface="Arial"/>
              <a:cs typeface="Arial"/>
              <a:sym typeface="Arial"/>
            </a:endParaRPr>
          </a:p>
        </p:txBody>
      </p:sp>
      <p:sp>
        <p:nvSpPr>
          <p:cNvPr id="251" name="Google Shape;251;p40"/>
          <p:cNvSpPr/>
          <p:nvPr/>
        </p:nvSpPr>
        <p:spPr>
          <a:xfrm>
            <a:off x="4876752" y="3023999"/>
            <a:ext cx="5083800" cy="15696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600"/>
              <a:buFont typeface="Arial"/>
              <a:buChar char="•"/>
            </a:pPr>
            <a:r>
              <a:rPr lang="en-GB" sz="1600" b="1" i="0" u="none" strike="noStrike" cap="none">
                <a:solidFill>
                  <a:srgbClr val="283381"/>
                </a:solidFill>
                <a:latin typeface="Arial"/>
                <a:ea typeface="Arial"/>
                <a:cs typeface="Arial"/>
                <a:sym typeface="Arial"/>
              </a:rPr>
              <a:t>fairer and more informed access</a:t>
            </a:r>
            <a:br>
              <a:rPr lang="en-GB" sz="1600" b="1" i="0" u="none" strike="noStrike" cap="none">
                <a:solidFill>
                  <a:srgbClr val="283381"/>
                </a:solidFill>
                <a:latin typeface="Arial"/>
                <a:ea typeface="Arial"/>
                <a:cs typeface="Arial"/>
                <a:sym typeface="Arial"/>
              </a:rPr>
            </a:br>
            <a:r>
              <a:rPr lang="en-GB" sz="1600" b="1" i="0" u="none" strike="noStrike" cap="none">
                <a:solidFill>
                  <a:srgbClr val="283381"/>
                </a:solidFill>
                <a:latin typeface="Arial"/>
                <a:ea typeface="Arial"/>
                <a:cs typeface="Arial"/>
                <a:sym typeface="Arial"/>
              </a:rPr>
              <a:t>to financial services</a:t>
            </a:r>
            <a:endParaRPr sz="1600" b="0" i="0" u="none" strike="noStrike" cap="none">
              <a:solidFill>
                <a:srgbClr val="28338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GB" sz="1600" b="1" i="0" u="none" strike="noStrike" cap="none">
                <a:solidFill>
                  <a:srgbClr val="283381"/>
                </a:solidFill>
                <a:latin typeface="Arial"/>
                <a:ea typeface="Arial"/>
                <a:cs typeface="Arial"/>
                <a:sym typeface="Arial"/>
              </a:rPr>
              <a:t>access to services that support</a:t>
            </a:r>
            <a:br>
              <a:rPr lang="en-GB" sz="1600" b="1" i="0" u="none" strike="noStrike" cap="none">
                <a:solidFill>
                  <a:srgbClr val="283381"/>
                </a:solidFill>
                <a:latin typeface="Arial"/>
                <a:ea typeface="Arial"/>
                <a:cs typeface="Arial"/>
                <a:sym typeface="Arial"/>
              </a:rPr>
            </a:br>
            <a:r>
              <a:rPr lang="en-GB" sz="1600" b="1" i="0" u="none" strike="noStrike" cap="none">
                <a:solidFill>
                  <a:srgbClr val="283381"/>
                </a:solidFill>
                <a:latin typeface="Arial"/>
                <a:ea typeface="Arial"/>
                <a:cs typeface="Arial"/>
                <a:sym typeface="Arial"/>
              </a:rPr>
              <a:t>their mental health</a:t>
            </a:r>
            <a:endParaRPr sz="1600" b="0" i="0" u="none" strike="noStrike" cap="none">
              <a:solidFill>
                <a:srgbClr val="28338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GB" sz="1600" b="1" i="0" u="none" strike="noStrike" cap="none">
                <a:solidFill>
                  <a:srgbClr val="283381"/>
                </a:solidFill>
                <a:latin typeface="Arial"/>
                <a:ea typeface="Arial"/>
                <a:cs typeface="Arial"/>
                <a:sym typeface="Arial"/>
              </a:rPr>
              <a:t>tools to improve young peoples’</a:t>
            </a:r>
            <a:br>
              <a:rPr lang="en-GB" sz="1600" b="1" i="0" u="none" strike="noStrike" cap="none">
                <a:solidFill>
                  <a:srgbClr val="283381"/>
                </a:solidFill>
                <a:latin typeface="Arial"/>
                <a:ea typeface="Arial"/>
                <a:cs typeface="Arial"/>
                <a:sym typeface="Arial"/>
              </a:rPr>
            </a:br>
            <a:r>
              <a:rPr lang="en-GB" sz="1600" b="1" i="0" u="none" strike="noStrike" cap="none">
                <a:solidFill>
                  <a:srgbClr val="283381"/>
                </a:solidFill>
                <a:latin typeface="Arial"/>
                <a:ea typeface="Arial"/>
                <a:cs typeface="Arial"/>
                <a:sym typeface="Arial"/>
              </a:rPr>
              <a:t>access to the job market.</a:t>
            </a:r>
            <a:endParaRPr sz="1600" b="0" i="0" u="none" strike="noStrike" cap="none">
              <a:solidFill>
                <a:srgbClr val="283381"/>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1"/>
          <p:cNvSpPr/>
          <p:nvPr/>
        </p:nvSpPr>
        <p:spPr>
          <a:xfrm>
            <a:off x="4654475" y="3310650"/>
            <a:ext cx="3648300" cy="1488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400" b="1" i="0" u="none" strike="noStrike" cap="none" dirty="0">
                <a:solidFill>
                  <a:srgbClr val="000000"/>
                </a:solidFill>
                <a:latin typeface="Arial"/>
                <a:ea typeface="Arial"/>
                <a:cs typeface="Arial"/>
                <a:sym typeface="Arial"/>
              </a:rPr>
              <a:t>Transition to Work</a:t>
            </a:r>
            <a:endParaRPr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0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Arial"/>
                <a:ea typeface="Arial"/>
                <a:cs typeface="Arial"/>
                <a:sym typeface="Arial"/>
              </a:rPr>
              <a:t>Accenture, Movement to Work, O2, </a:t>
            </a:r>
            <a:r>
              <a:rPr lang="en-GB" sz="1200" b="0" i="0" u="none" strike="noStrike" cap="none" dirty="0" err="1">
                <a:solidFill>
                  <a:srgbClr val="000000"/>
                </a:solidFill>
                <a:latin typeface="Arial"/>
                <a:ea typeface="Arial"/>
                <a:cs typeface="Arial"/>
                <a:sym typeface="Arial"/>
              </a:rPr>
              <a:t>UnLtd</a:t>
            </a:r>
            <a:r>
              <a:rPr lang="en-GB" sz="1200" b="0" i="0" u="none" strike="noStrike" cap="none" dirty="0">
                <a:solidFill>
                  <a:srgbClr val="000000"/>
                </a:solidFill>
                <a:latin typeface="Arial"/>
                <a:ea typeface="Arial"/>
                <a:cs typeface="Arial"/>
                <a:sym typeface="Arial"/>
              </a:rPr>
              <a:t>, Youth Employment UK and a host of other organisations are teaming up with the West Midlands Combined Authority to pilot a fresh approach to supporting young people into sustainable work.</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1" u="none" strike="noStrike" cap="none" dirty="0">
              <a:solidFill>
                <a:srgbClr val="000000"/>
              </a:solidFill>
              <a:latin typeface="Arial"/>
              <a:ea typeface="Arial"/>
              <a:cs typeface="Arial"/>
              <a:sym typeface="Arial"/>
            </a:endParaRPr>
          </a:p>
        </p:txBody>
      </p:sp>
      <p:sp>
        <p:nvSpPr>
          <p:cNvPr id="257" name="Google Shape;257;p41"/>
          <p:cNvSpPr txBox="1">
            <a:spLocks noGrp="1"/>
          </p:cNvSpPr>
          <p:nvPr>
            <p:ph type="title"/>
          </p:nvPr>
        </p:nvSpPr>
        <p:spPr>
          <a:xfrm>
            <a:off x="231605" y="863199"/>
            <a:ext cx="7973400" cy="554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Arial"/>
              <a:buNone/>
            </a:pPr>
            <a:r>
              <a:rPr lang="en-GB" sz="2400"/>
              <a:t>Four Big Idea Projects are in progress...</a:t>
            </a:r>
            <a:endParaRPr sz="2400" b="0" i="0" u="none" strike="noStrike" cap="none">
              <a:solidFill>
                <a:schemeClr val="dk1"/>
              </a:solidFill>
              <a:latin typeface="Arial"/>
              <a:ea typeface="Arial"/>
              <a:cs typeface="Arial"/>
              <a:sym typeface="Arial"/>
            </a:endParaRPr>
          </a:p>
        </p:txBody>
      </p:sp>
      <p:sp>
        <p:nvSpPr>
          <p:cNvPr id="258" name="Google Shape;258;p41"/>
          <p:cNvSpPr/>
          <p:nvPr/>
        </p:nvSpPr>
        <p:spPr>
          <a:xfrm>
            <a:off x="580402" y="1554075"/>
            <a:ext cx="3648300" cy="14886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400" b="1" i="0" u="none" strike="noStrike" cap="none">
                <a:solidFill>
                  <a:srgbClr val="000000"/>
                </a:solidFill>
                <a:latin typeface="Arial"/>
                <a:ea typeface="Arial"/>
                <a:cs typeface="Arial"/>
                <a:sym typeface="Arial"/>
              </a:rPr>
              <a:t>Access to Affordable Credit</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DCMS, with cross-government support, is drawing on the expertise of IEP members to explore and develop new ways of stimulating the market into making more affordable credit available to the public.</a:t>
            </a:r>
            <a:endParaRPr sz="1200" b="0" i="1" u="none" strike="noStrike" cap="none">
              <a:solidFill>
                <a:srgbClr val="000000"/>
              </a:solidFill>
              <a:latin typeface="Arial"/>
              <a:ea typeface="Arial"/>
              <a:cs typeface="Arial"/>
              <a:sym typeface="Arial"/>
            </a:endParaRPr>
          </a:p>
        </p:txBody>
      </p:sp>
      <p:sp>
        <p:nvSpPr>
          <p:cNvPr id="259" name="Google Shape;259;p41"/>
          <p:cNvSpPr/>
          <p:nvPr/>
        </p:nvSpPr>
        <p:spPr>
          <a:xfrm>
            <a:off x="580400" y="3378468"/>
            <a:ext cx="3648300" cy="14886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400" b="1" i="0" u="none" strike="noStrike" cap="none">
                <a:solidFill>
                  <a:srgbClr val="000000"/>
                </a:solidFill>
                <a:latin typeface="Arial"/>
                <a:ea typeface="Arial"/>
                <a:cs typeface="Arial"/>
                <a:sym typeface="Arial"/>
              </a:rPr>
              <a:t>Mental Health Reporting</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The Department for Work and Pensions, alongside IEP members and the Disability Confident Business Leaders Group, have collaborated to create a framework for voluntary mental health, wellbeing and disability data collection and public reporting.</a:t>
            </a:r>
            <a:endParaRPr sz="1200" b="0" i="0" u="none" strike="noStrike" cap="none">
              <a:solidFill>
                <a:srgbClr val="000000"/>
              </a:solidFill>
              <a:latin typeface="Arial"/>
              <a:ea typeface="Arial"/>
              <a:cs typeface="Arial"/>
              <a:sym typeface="Arial"/>
            </a:endParaRPr>
          </a:p>
        </p:txBody>
      </p:sp>
      <p:sp>
        <p:nvSpPr>
          <p:cNvPr id="260" name="Google Shape;260;p41"/>
          <p:cNvSpPr/>
          <p:nvPr/>
        </p:nvSpPr>
        <p:spPr>
          <a:xfrm>
            <a:off x="4654477" y="1538443"/>
            <a:ext cx="3648300" cy="1488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400" b="1" i="0" u="none" strike="noStrike" cap="none">
                <a:solidFill>
                  <a:srgbClr val="000000"/>
                </a:solidFill>
                <a:latin typeface="Arial"/>
                <a:ea typeface="Arial"/>
                <a:cs typeface="Arial"/>
                <a:sym typeface="Arial"/>
              </a:rPr>
              <a:t>Open Banking for Good</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Nationwide and other IEP members have launched a challenge prize that will help find and scale ways to improve financial inclusion and capability using the Open Banking technology changes.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1" u="none" strike="noStrike" cap="none">
              <a:solidFill>
                <a:srgbClr val="000000"/>
              </a:solidFill>
              <a:latin typeface="Arial"/>
              <a:ea typeface="Arial"/>
              <a:cs typeface="Arial"/>
              <a:sym typeface="Arial"/>
            </a:endParaRPr>
          </a:p>
        </p:txBody>
      </p:sp>
      <p:pic>
        <p:nvPicPr>
          <p:cNvPr id="261" name="Google Shape;261;p41"/>
          <p:cNvPicPr preferRelativeResize="0"/>
          <p:nvPr/>
        </p:nvPicPr>
        <p:blipFill rotWithShape="1">
          <a:blip r:embed="rId3">
            <a:alphaModFix/>
          </a:blip>
          <a:srcRect/>
          <a:stretch/>
        </p:blipFill>
        <p:spPr>
          <a:xfrm>
            <a:off x="6086800" y="314462"/>
            <a:ext cx="688969" cy="705750"/>
          </a:xfrm>
          <a:prstGeom prst="rect">
            <a:avLst/>
          </a:prstGeom>
          <a:noFill/>
          <a:ln>
            <a:noFill/>
          </a:ln>
        </p:spPr>
      </p:pic>
      <p:pic>
        <p:nvPicPr>
          <p:cNvPr id="262" name="Google Shape;262;p41"/>
          <p:cNvPicPr preferRelativeResize="0"/>
          <p:nvPr/>
        </p:nvPicPr>
        <p:blipFill rotWithShape="1">
          <a:blip r:embed="rId4">
            <a:alphaModFix/>
          </a:blip>
          <a:srcRect/>
          <a:stretch/>
        </p:blipFill>
        <p:spPr>
          <a:xfrm>
            <a:off x="6850298" y="322835"/>
            <a:ext cx="688975" cy="688975"/>
          </a:xfrm>
          <a:prstGeom prst="rect">
            <a:avLst/>
          </a:prstGeom>
          <a:noFill/>
          <a:ln>
            <a:noFill/>
          </a:ln>
        </p:spPr>
      </p:pic>
      <p:pic>
        <p:nvPicPr>
          <p:cNvPr id="263" name="Google Shape;263;p41"/>
          <p:cNvPicPr preferRelativeResize="0"/>
          <p:nvPr/>
        </p:nvPicPr>
        <p:blipFill rotWithShape="1">
          <a:blip r:embed="rId5">
            <a:alphaModFix/>
          </a:blip>
          <a:srcRect/>
          <a:stretch/>
        </p:blipFill>
        <p:spPr>
          <a:xfrm>
            <a:off x="7613799" y="330940"/>
            <a:ext cx="688975" cy="672765"/>
          </a:xfrm>
          <a:prstGeom prst="rect">
            <a:avLst/>
          </a:prstGeom>
          <a:noFill/>
          <a:ln>
            <a:noFill/>
          </a:ln>
        </p:spPr>
      </p:pic>
      <p:pic>
        <p:nvPicPr>
          <p:cNvPr id="264" name="Google Shape;264;p41"/>
          <p:cNvPicPr preferRelativeResize="0"/>
          <p:nvPr/>
        </p:nvPicPr>
        <p:blipFill rotWithShape="1">
          <a:blip r:embed="rId3">
            <a:alphaModFix/>
          </a:blip>
          <a:srcRect/>
          <a:stretch/>
        </p:blipFill>
        <p:spPr>
          <a:xfrm>
            <a:off x="7881629" y="1585782"/>
            <a:ext cx="346706" cy="319405"/>
          </a:xfrm>
          <a:prstGeom prst="rect">
            <a:avLst/>
          </a:prstGeom>
          <a:noFill/>
          <a:ln>
            <a:noFill/>
          </a:ln>
        </p:spPr>
      </p:pic>
      <p:pic>
        <p:nvPicPr>
          <p:cNvPr id="265" name="Google Shape;265;p41"/>
          <p:cNvPicPr preferRelativeResize="0"/>
          <p:nvPr/>
        </p:nvPicPr>
        <p:blipFill rotWithShape="1">
          <a:blip r:embed="rId3">
            <a:alphaModFix/>
          </a:blip>
          <a:srcRect/>
          <a:stretch/>
        </p:blipFill>
        <p:spPr>
          <a:xfrm>
            <a:off x="3790850" y="1617218"/>
            <a:ext cx="346706" cy="319405"/>
          </a:xfrm>
          <a:prstGeom prst="rect">
            <a:avLst/>
          </a:prstGeom>
          <a:noFill/>
          <a:ln>
            <a:noFill/>
          </a:ln>
        </p:spPr>
      </p:pic>
      <p:pic>
        <p:nvPicPr>
          <p:cNvPr id="266" name="Google Shape;266;p41"/>
          <p:cNvPicPr preferRelativeResize="0"/>
          <p:nvPr/>
        </p:nvPicPr>
        <p:blipFill rotWithShape="1">
          <a:blip r:embed="rId4">
            <a:alphaModFix/>
          </a:blip>
          <a:srcRect/>
          <a:stretch/>
        </p:blipFill>
        <p:spPr>
          <a:xfrm>
            <a:off x="3819868" y="3408618"/>
            <a:ext cx="344221" cy="311032"/>
          </a:xfrm>
          <a:prstGeom prst="rect">
            <a:avLst/>
          </a:prstGeom>
          <a:noFill/>
          <a:ln>
            <a:noFill/>
          </a:ln>
        </p:spPr>
      </p:pic>
      <p:pic>
        <p:nvPicPr>
          <p:cNvPr id="267" name="Google Shape;267;p41"/>
          <p:cNvPicPr preferRelativeResize="0"/>
          <p:nvPr/>
        </p:nvPicPr>
        <p:blipFill rotWithShape="1">
          <a:blip r:embed="rId5">
            <a:alphaModFix/>
          </a:blip>
          <a:srcRect/>
          <a:stretch/>
        </p:blipFill>
        <p:spPr>
          <a:xfrm>
            <a:off x="7911865" y="3386481"/>
            <a:ext cx="311496" cy="24244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42"/>
          <p:cNvPicPr preferRelativeResize="0"/>
          <p:nvPr/>
        </p:nvPicPr>
        <p:blipFill rotWithShape="1">
          <a:blip r:embed="rId3">
            <a:alphaModFix/>
          </a:blip>
          <a:srcRect/>
          <a:stretch/>
        </p:blipFill>
        <p:spPr>
          <a:xfrm>
            <a:off x="3581693" y="725574"/>
            <a:ext cx="1980614" cy="1950523"/>
          </a:xfrm>
          <a:prstGeom prst="rect">
            <a:avLst/>
          </a:prstGeom>
          <a:noFill/>
          <a:ln>
            <a:noFill/>
          </a:ln>
        </p:spPr>
      </p:pic>
      <p:sp>
        <p:nvSpPr>
          <p:cNvPr id="273" name="Google Shape;273;p42"/>
          <p:cNvSpPr txBox="1"/>
          <p:nvPr/>
        </p:nvSpPr>
        <p:spPr>
          <a:xfrm>
            <a:off x="2395763" y="2843338"/>
            <a:ext cx="4352474"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4000" b="0" i="0" u="none" strike="noStrike" cap="none" dirty="0">
                <a:solidFill>
                  <a:srgbClr val="660066"/>
                </a:solidFill>
                <a:latin typeface="Arial"/>
                <a:ea typeface="Arial"/>
                <a:cs typeface="Arial"/>
                <a:sym typeface="Arial"/>
              </a:rPr>
              <a:t>Transition to Work</a:t>
            </a:r>
          </a:p>
          <a:p>
            <a:pPr marL="0" marR="0" lvl="0" indent="0" algn="l" rtl="0">
              <a:lnSpc>
                <a:spcPct val="100000"/>
              </a:lnSpc>
              <a:spcBef>
                <a:spcPts val="0"/>
              </a:spcBef>
              <a:spcAft>
                <a:spcPts val="0"/>
              </a:spcAft>
              <a:buNone/>
            </a:pPr>
            <a:r>
              <a:rPr lang="en-GB" sz="2800" dirty="0">
                <a:solidFill>
                  <a:srgbClr val="660066"/>
                </a:solidFill>
              </a:rPr>
              <a:t>(The West Midlands Pilot)</a:t>
            </a:r>
            <a:r>
              <a:rPr lang="en-GB" sz="2800" b="0" i="0" u="none" strike="noStrike" cap="none" dirty="0">
                <a:solidFill>
                  <a:srgbClr val="660066"/>
                </a:solidFill>
                <a:latin typeface="Arial"/>
                <a:ea typeface="Arial"/>
                <a:cs typeface="Arial"/>
                <a:sym typeface="Arial"/>
              </a:rPr>
              <a:t> </a:t>
            </a:r>
            <a:endParaRPr sz="2800" b="0" i="0" u="none" strike="noStrike" cap="none" dirty="0">
              <a:solidFill>
                <a:srgbClr val="660066"/>
              </a:solidFill>
              <a:latin typeface="Arial"/>
              <a:ea typeface="Arial"/>
              <a:cs typeface="Arial"/>
              <a:sym typeface="Arial"/>
            </a:endParaRPr>
          </a:p>
        </p:txBody>
      </p:sp>
      <p:pic>
        <p:nvPicPr>
          <p:cNvPr id="6" name="Picture 5" descr="A close up of graphics&#10;&#10;Description automatically generated">
            <a:extLst>
              <a:ext uri="{FF2B5EF4-FFF2-40B4-BE49-F238E27FC236}">
                <a16:creationId xmlns="" xmlns:a16="http://schemas.microsoft.com/office/drawing/2014/main" id="{9FBABA8B-DE6F-4691-8D28-21321A27DE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5382" y="119393"/>
            <a:ext cx="780699" cy="697116"/>
          </a:xfrm>
          <a:prstGeom prst="rect">
            <a:avLst/>
          </a:prstGeom>
        </p:spPr>
      </p:pic>
      <p:grpSp>
        <p:nvGrpSpPr>
          <p:cNvPr id="10" name="Group 9">
            <a:extLst>
              <a:ext uri="{FF2B5EF4-FFF2-40B4-BE49-F238E27FC236}">
                <a16:creationId xmlns="" xmlns:a16="http://schemas.microsoft.com/office/drawing/2014/main" id="{5F9946C3-789B-4E66-87D5-B73250D521E6}"/>
              </a:ext>
            </a:extLst>
          </p:cNvPr>
          <p:cNvGrpSpPr/>
          <p:nvPr userDrawn="1"/>
        </p:nvGrpSpPr>
        <p:grpSpPr>
          <a:xfrm>
            <a:off x="3140016" y="6471403"/>
            <a:ext cx="3630353" cy="270694"/>
            <a:chOff x="7236444" y="6470421"/>
            <a:chExt cx="3063129" cy="310662"/>
          </a:xfrm>
        </p:grpSpPr>
        <p:sp>
          <p:nvSpPr>
            <p:cNvPr id="11" name="TextBox 10">
              <a:extLst>
                <a:ext uri="{FF2B5EF4-FFF2-40B4-BE49-F238E27FC236}">
                  <a16:creationId xmlns="" xmlns:a16="http://schemas.microsoft.com/office/drawing/2014/main" id="{E7EB40C0-9EDD-4E96-871E-9C67062F6100}"/>
                </a:ext>
              </a:extLst>
            </p:cNvPr>
            <p:cNvSpPr txBox="1"/>
            <p:nvPr userDrawn="1"/>
          </p:nvSpPr>
          <p:spPr>
            <a:xfrm>
              <a:off x="7547106" y="6492261"/>
              <a:ext cx="2752467" cy="245655"/>
            </a:xfrm>
            <a:prstGeom prst="rect">
              <a:avLst/>
            </a:prstGeom>
            <a:noFill/>
          </p:spPr>
          <p:txBody>
            <a:bodyPr wrap="square" lIns="0" tIns="0" rIns="0" bIns="0" rtlCol="0">
              <a:spAutoFit/>
            </a:bodyPr>
            <a:lstStyle/>
            <a:p>
              <a:r>
                <a:rPr lang="en-GB" sz="1400" b="0" i="0" dirty="0">
                  <a:solidFill>
                    <a:srgbClr val="E1007E"/>
                  </a:solidFill>
                  <a:latin typeface="Avenir Roman" panose="02000503020000020003" pitchFamily="2" charset="0"/>
                </a:rPr>
                <a:t>@</a:t>
              </a:r>
              <a:r>
                <a:rPr lang="en-GB" sz="1400" b="0" i="0" dirty="0" err="1">
                  <a:solidFill>
                    <a:srgbClr val="E1007E"/>
                  </a:solidFill>
                  <a:latin typeface="Avenir Roman" panose="02000503020000020003" pitchFamily="2" charset="0"/>
                </a:rPr>
                <a:t>MovementToWork</a:t>
              </a:r>
              <a:r>
                <a:rPr lang="en-GB" dirty="0">
                  <a:solidFill>
                    <a:srgbClr val="E1007E"/>
                  </a:solidFill>
                  <a:latin typeface="Avenir Roman" panose="02000503020000020003" pitchFamily="2" charset="0"/>
                </a:rPr>
                <a:t> #</a:t>
              </a:r>
              <a:r>
                <a:rPr lang="en-GB" dirty="0" err="1">
                  <a:solidFill>
                    <a:srgbClr val="E1007E"/>
                  </a:solidFill>
                  <a:latin typeface="Avenir Roman" panose="02000503020000020003" pitchFamily="2" charset="0"/>
                </a:rPr>
                <a:t>YoungPeopleWork</a:t>
              </a:r>
              <a:endParaRPr lang="en-GB" dirty="0">
                <a:solidFill>
                  <a:srgbClr val="E1007E"/>
                </a:solidFill>
                <a:latin typeface="Avenir Roman" panose="02000503020000020003" pitchFamily="2" charset="0"/>
              </a:endParaRPr>
            </a:p>
          </p:txBody>
        </p:sp>
        <p:pic>
          <p:nvPicPr>
            <p:cNvPr id="12" name="Picture 11" descr="A close up of a logo&#10;&#10;Description automatically generated">
              <a:extLst>
                <a:ext uri="{FF2B5EF4-FFF2-40B4-BE49-F238E27FC236}">
                  <a16:creationId xmlns="" xmlns:a16="http://schemas.microsoft.com/office/drawing/2014/main" id="{6105E53E-0888-4261-806C-C51E308FAFA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36444" y="6470421"/>
              <a:ext cx="310662" cy="310662"/>
            </a:xfrm>
            <a:prstGeom prst="rect">
              <a:avLst/>
            </a:prstGeom>
          </p:spPr>
        </p:pic>
      </p:grpSp>
      <p:pic>
        <p:nvPicPr>
          <p:cNvPr id="13" name="Picture 2" descr="Image result for instagram logo">
            <a:extLst>
              <a:ext uri="{FF2B5EF4-FFF2-40B4-BE49-F238E27FC236}">
                <a16:creationId xmlns="" xmlns:a16="http://schemas.microsoft.com/office/drawing/2014/main" id="{2427462A-EF41-470C-AFDC-3CFD24E13F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4941" y="6469639"/>
            <a:ext cx="272457" cy="2724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 xmlns:a16="http://schemas.microsoft.com/office/drawing/2014/main" id="{3B5F1D7F-6309-4A0F-81D1-8DC85DB6D372}"/>
              </a:ext>
            </a:extLst>
          </p:cNvPr>
          <p:cNvPicPr>
            <a:picLocks noChangeAspect="1"/>
          </p:cNvPicPr>
          <p:nvPr/>
        </p:nvPicPr>
        <p:blipFill>
          <a:blip r:embed="rId7"/>
          <a:stretch>
            <a:fillRect/>
          </a:stretch>
        </p:blipFill>
        <p:spPr>
          <a:xfrm>
            <a:off x="2509025" y="6469639"/>
            <a:ext cx="272457" cy="272457"/>
          </a:xfrm>
          <a:prstGeom prst="rect">
            <a:avLst/>
          </a:prstGeom>
          <a:solidFill>
            <a:srgbClr val="E1007E"/>
          </a:solidFill>
        </p:spPr>
      </p:pic>
      <p:grpSp>
        <p:nvGrpSpPr>
          <p:cNvPr id="15" name="Group 14">
            <a:extLst>
              <a:ext uri="{FF2B5EF4-FFF2-40B4-BE49-F238E27FC236}">
                <a16:creationId xmlns="" xmlns:a16="http://schemas.microsoft.com/office/drawing/2014/main" id="{F1699BA3-2F7B-4CFA-BC8F-AF33FDC2F949}"/>
              </a:ext>
            </a:extLst>
          </p:cNvPr>
          <p:cNvGrpSpPr/>
          <p:nvPr/>
        </p:nvGrpSpPr>
        <p:grpSpPr>
          <a:xfrm>
            <a:off x="3124113" y="4827613"/>
            <a:ext cx="3630353" cy="270694"/>
            <a:chOff x="7236444" y="6470421"/>
            <a:chExt cx="3063129" cy="310662"/>
          </a:xfrm>
        </p:grpSpPr>
        <p:sp>
          <p:nvSpPr>
            <p:cNvPr id="16" name="TextBox 15">
              <a:extLst>
                <a:ext uri="{FF2B5EF4-FFF2-40B4-BE49-F238E27FC236}">
                  <a16:creationId xmlns="" xmlns:a16="http://schemas.microsoft.com/office/drawing/2014/main" id="{25293397-A1E2-4BB1-8C9D-1555C5032966}"/>
                </a:ext>
              </a:extLst>
            </p:cNvPr>
            <p:cNvSpPr txBox="1"/>
            <p:nvPr userDrawn="1"/>
          </p:nvSpPr>
          <p:spPr>
            <a:xfrm>
              <a:off x="7547106" y="6492261"/>
              <a:ext cx="2752467" cy="211932"/>
            </a:xfrm>
            <a:prstGeom prst="rect">
              <a:avLst/>
            </a:prstGeom>
            <a:noFill/>
          </p:spPr>
          <p:txBody>
            <a:bodyPr wrap="square" lIns="0" tIns="0" rIns="0" bIns="0" rtlCol="0">
              <a:spAutoFit/>
            </a:bodyPr>
            <a:lstStyle/>
            <a:p>
              <a:r>
                <a:rPr lang="en-GB" sz="1200" b="0" i="0" dirty="0">
                  <a:solidFill>
                    <a:srgbClr val="E1007E"/>
                  </a:solidFill>
                  <a:latin typeface="Avenir Roman" panose="02000503020000020003" pitchFamily="2" charset="0"/>
                </a:rPr>
                <a:t>@</a:t>
              </a:r>
              <a:r>
                <a:rPr lang="en-GB" sz="1200" b="0" i="0" dirty="0" err="1">
                  <a:solidFill>
                    <a:srgbClr val="E1007E"/>
                  </a:solidFill>
                  <a:latin typeface="Avenir Roman" panose="02000503020000020003" pitchFamily="2" charset="0"/>
                </a:rPr>
                <a:t>MovementToWork</a:t>
              </a:r>
              <a:r>
                <a:rPr lang="en-GB" sz="1200" dirty="0">
                  <a:solidFill>
                    <a:srgbClr val="E1007E"/>
                  </a:solidFill>
                  <a:latin typeface="Avenir Roman" panose="02000503020000020003" pitchFamily="2" charset="0"/>
                </a:rPr>
                <a:t> #</a:t>
              </a:r>
              <a:r>
                <a:rPr lang="en-GB" sz="1200" dirty="0" err="1">
                  <a:solidFill>
                    <a:srgbClr val="E1007E"/>
                  </a:solidFill>
                  <a:latin typeface="Avenir Roman" panose="02000503020000020003" pitchFamily="2" charset="0"/>
                </a:rPr>
                <a:t>YoungPeopleWork</a:t>
              </a:r>
              <a:endParaRPr lang="en-GB" sz="1200" dirty="0">
                <a:solidFill>
                  <a:srgbClr val="E1007E"/>
                </a:solidFill>
                <a:latin typeface="Avenir Roman" panose="02000503020000020003" pitchFamily="2" charset="0"/>
              </a:endParaRPr>
            </a:p>
          </p:txBody>
        </p:sp>
        <p:pic>
          <p:nvPicPr>
            <p:cNvPr id="17" name="Picture 16" descr="A close up of a logo&#10;&#10;Description automatically generated">
              <a:extLst>
                <a:ext uri="{FF2B5EF4-FFF2-40B4-BE49-F238E27FC236}">
                  <a16:creationId xmlns="" xmlns:a16="http://schemas.microsoft.com/office/drawing/2014/main" id="{CB11DC47-0198-4576-B491-F8638D1EAA2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36444" y="6470421"/>
              <a:ext cx="310662" cy="310662"/>
            </a:xfrm>
            <a:prstGeom prst="rect">
              <a:avLst/>
            </a:prstGeom>
          </p:spPr>
        </p:pic>
      </p:grpSp>
      <p:pic>
        <p:nvPicPr>
          <p:cNvPr id="18" name="Picture 2" descr="Image result for instagram logo">
            <a:extLst>
              <a:ext uri="{FF2B5EF4-FFF2-40B4-BE49-F238E27FC236}">
                <a16:creationId xmlns="" xmlns:a16="http://schemas.microsoft.com/office/drawing/2014/main" id="{C99960B5-3448-4E08-8EBE-93D484D186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29038" y="4825849"/>
            <a:ext cx="272457" cy="27245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 xmlns:a16="http://schemas.microsoft.com/office/drawing/2014/main" id="{9FDD1BF1-A96F-4A0A-B151-2EF543D5B56B}"/>
              </a:ext>
            </a:extLst>
          </p:cNvPr>
          <p:cNvPicPr>
            <a:picLocks noChangeAspect="1"/>
          </p:cNvPicPr>
          <p:nvPr/>
        </p:nvPicPr>
        <p:blipFill>
          <a:blip r:embed="rId7"/>
          <a:stretch>
            <a:fillRect/>
          </a:stretch>
        </p:blipFill>
        <p:spPr>
          <a:xfrm>
            <a:off x="2493122" y="4825849"/>
            <a:ext cx="272457" cy="272457"/>
          </a:xfrm>
          <a:prstGeom prst="rect">
            <a:avLst/>
          </a:prstGeom>
          <a:solidFill>
            <a:srgbClr val="E1007E"/>
          </a:solidFill>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8375" y="0"/>
            <a:ext cx="7920372" cy="5143500"/>
          </a:xfrm>
          <a:prstGeom prst="rect">
            <a:avLst/>
          </a:prstGeom>
        </p:spPr>
      </p:pic>
      <p:sp>
        <p:nvSpPr>
          <p:cNvPr id="3" name="Slide Number Placeholder 2"/>
          <p:cNvSpPr>
            <a:spLocks noGrp="1"/>
          </p:cNvSpPr>
          <p:nvPr>
            <p:ph type="sldNum" sz="quarter" idx="12"/>
          </p:nvPr>
        </p:nvSpPr>
        <p:spPr/>
        <p:txBody>
          <a:bodyPr/>
          <a:lstStyle/>
          <a:p>
            <a:pPr defTabSz="682607">
              <a:buClrTx/>
            </a:pPr>
            <a:fld id="{211D62CC-5B39-4A4F-B6D8-3445E000383F}" type="slidenum">
              <a:rPr lang="en-GB" kern="1200">
                <a:ea typeface="+mn-ea"/>
                <a:cs typeface="+mn-cs"/>
              </a:rPr>
              <a:pPr defTabSz="682607">
                <a:buClrTx/>
              </a:pPr>
              <a:t>13</a:t>
            </a:fld>
            <a:endParaRPr lang="en-GB" kern="1200" dirty="0">
              <a:ea typeface="+mn-ea"/>
              <a:cs typeface="+mn-cs"/>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99318"/>
          <a:stretch/>
        </p:blipFill>
        <p:spPr>
          <a:xfrm>
            <a:off x="0" y="0"/>
            <a:ext cx="1277634" cy="5143500"/>
          </a:xfrm>
          <a:prstGeom prst="rect">
            <a:avLst/>
          </a:prstGeom>
        </p:spPr>
      </p:pic>
      <p:sp>
        <p:nvSpPr>
          <p:cNvPr id="8" name="Rectangle 7">
            <a:extLst>
              <a:ext uri="{FF2B5EF4-FFF2-40B4-BE49-F238E27FC236}">
                <a16:creationId xmlns="" xmlns:a16="http://schemas.microsoft.com/office/drawing/2014/main" id="{33C092DF-E440-4BA5-B617-88821B5D20FD}"/>
              </a:ext>
            </a:extLst>
          </p:cNvPr>
          <p:cNvSpPr/>
          <p:nvPr/>
        </p:nvSpPr>
        <p:spPr>
          <a:xfrm>
            <a:off x="303033" y="1536251"/>
            <a:ext cx="2212976" cy="532291"/>
          </a:xfrm>
          <a:prstGeom prst="rect">
            <a:avLst/>
          </a:prstGeom>
          <a:solidFill>
            <a:schemeClr val="accent3"/>
          </a:solid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2607">
              <a:buClrTx/>
            </a:pPr>
            <a:r>
              <a:rPr lang="en-GB" sz="1350" b="1" kern="1200" dirty="0">
                <a:solidFill>
                  <a:prstClr val="white"/>
                </a:solidFill>
                <a:latin typeface="Calibri" panose="020F0502020204030204" pitchFamily="34" charset="0"/>
                <a:cs typeface="Calibri" panose="020F0502020204030204" pitchFamily="34" charset="0"/>
              </a:rPr>
              <a:t>Our Purpose</a:t>
            </a:r>
          </a:p>
        </p:txBody>
      </p:sp>
      <p:sp>
        <p:nvSpPr>
          <p:cNvPr id="16" name="Rectangle 15">
            <a:extLst>
              <a:ext uri="{FF2B5EF4-FFF2-40B4-BE49-F238E27FC236}">
                <a16:creationId xmlns="" xmlns:a16="http://schemas.microsoft.com/office/drawing/2014/main" id="{CB1BB7DB-BC09-4AF9-A5AE-CD437E8B5A46}"/>
              </a:ext>
            </a:extLst>
          </p:cNvPr>
          <p:cNvSpPr/>
          <p:nvPr/>
        </p:nvSpPr>
        <p:spPr>
          <a:xfrm>
            <a:off x="303033" y="2375061"/>
            <a:ext cx="2212975" cy="532291"/>
          </a:xfrm>
          <a:prstGeom prst="rect">
            <a:avLst/>
          </a:prstGeom>
          <a:solidFill>
            <a:schemeClr val="accent2"/>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2607">
              <a:buClrTx/>
            </a:pPr>
            <a:r>
              <a:rPr lang="en-GB" sz="1350" b="1" kern="1200" dirty="0">
                <a:solidFill>
                  <a:prstClr val="white"/>
                </a:solidFill>
                <a:latin typeface="Calibri" panose="020F0502020204030204" pitchFamily="34" charset="0"/>
                <a:cs typeface="Calibri" panose="020F0502020204030204" pitchFamily="34" charset="0"/>
              </a:rPr>
              <a:t>Our Vision</a:t>
            </a:r>
          </a:p>
        </p:txBody>
      </p:sp>
      <p:sp>
        <p:nvSpPr>
          <p:cNvPr id="21" name="Rectangle 20">
            <a:extLst>
              <a:ext uri="{FF2B5EF4-FFF2-40B4-BE49-F238E27FC236}">
                <a16:creationId xmlns="" xmlns:a16="http://schemas.microsoft.com/office/drawing/2014/main" id="{E79119C1-FB5C-457E-8F66-C125CBA5EBC3}"/>
              </a:ext>
            </a:extLst>
          </p:cNvPr>
          <p:cNvSpPr/>
          <p:nvPr/>
        </p:nvSpPr>
        <p:spPr>
          <a:xfrm>
            <a:off x="303033" y="3213871"/>
            <a:ext cx="2212975" cy="532291"/>
          </a:xfrm>
          <a:prstGeom prst="rect">
            <a:avLst/>
          </a:prstGeom>
          <a:solidFill>
            <a:schemeClr val="tx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2607">
              <a:buClrTx/>
            </a:pPr>
            <a:r>
              <a:rPr lang="en-GB" sz="1350" b="1" kern="1200" dirty="0">
                <a:solidFill>
                  <a:prstClr val="white"/>
                </a:solidFill>
                <a:latin typeface="Calibri" panose="020F0502020204030204" pitchFamily="34" charset="0"/>
                <a:cs typeface="Calibri" panose="020F0502020204030204" pitchFamily="34" charset="0"/>
              </a:rPr>
              <a:t>Our Ambition</a:t>
            </a:r>
          </a:p>
        </p:txBody>
      </p:sp>
      <p:pic>
        <p:nvPicPr>
          <p:cNvPr id="11" name="Picture 10" descr="A close up of graphics&#10;&#10;Description automatically generated">
            <a:extLst>
              <a:ext uri="{FF2B5EF4-FFF2-40B4-BE49-F238E27FC236}">
                <a16:creationId xmlns="" xmlns:a16="http://schemas.microsoft.com/office/drawing/2014/main" id="{6344D39B-1D48-4EA8-B2DA-38746730A6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158" t="-6889" r="-11792" b="-12969"/>
          <a:stretch/>
        </p:blipFill>
        <p:spPr>
          <a:xfrm>
            <a:off x="733425" y="138913"/>
            <a:ext cx="1382291" cy="1223161"/>
          </a:xfrm>
          <a:prstGeom prst="rect">
            <a:avLst/>
          </a:prstGeom>
          <a:solidFill>
            <a:schemeClr val="bg1"/>
          </a:solidFill>
        </p:spPr>
      </p:pic>
      <p:sp>
        <p:nvSpPr>
          <p:cNvPr id="13" name="Rectangle 12">
            <a:extLst>
              <a:ext uri="{FF2B5EF4-FFF2-40B4-BE49-F238E27FC236}">
                <a16:creationId xmlns="" xmlns:a16="http://schemas.microsoft.com/office/drawing/2014/main" id="{19947DD3-8212-4A86-8FE1-79D700672959}"/>
              </a:ext>
            </a:extLst>
          </p:cNvPr>
          <p:cNvSpPr/>
          <p:nvPr/>
        </p:nvSpPr>
        <p:spPr>
          <a:xfrm>
            <a:off x="318082" y="4052681"/>
            <a:ext cx="2212976" cy="532291"/>
          </a:xfrm>
          <a:prstGeom prst="rect">
            <a:avLst/>
          </a:prstGeom>
          <a:solidFill>
            <a:schemeClr val="accent3"/>
          </a:solid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2607">
              <a:buClrTx/>
            </a:pPr>
            <a:r>
              <a:rPr lang="en-GB" sz="1350" b="1" kern="1200" dirty="0">
                <a:solidFill>
                  <a:prstClr val="white"/>
                </a:solidFill>
                <a:latin typeface="Calibri" panose="020F0502020204030204" pitchFamily="34" charset="0"/>
                <a:cs typeface="Calibri" panose="020F0502020204030204" pitchFamily="34" charset="0"/>
              </a:rPr>
              <a:t>Our Ethos</a:t>
            </a:r>
          </a:p>
        </p:txBody>
      </p:sp>
    </p:spTree>
    <p:extLst>
      <p:ext uri="{BB962C8B-B14F-4D97-AF65-F5344CB8AC3E}">
        <p14:creationId xmlns:p14="http://schemas.microsoft.com/office/powerpoint/2010/main" val="98481487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 xmlns:a16="http://schemas.microsoft.com/office/drawing/2014/main" id="{5972F7E5-E758-1A40-A7DC-E4155512CF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400" b="9851"/>
          <a:stretch/>
        </p:blipFill>
        <p:spPr>
          <a:xfrm>
            <a:off x="234617" y="54810"/>
            <a:ext cx="8526238" cy="5051929"/>
          </a:xfrm>
          <a:prstGeom prst="rect">
            <a:avLst/>
          </a:prstGeom>
        </p:spPr>
      </p:pic>
      <p:pic>
        <p:nvPicPr>
          <p:cNvPr id="8" name="Picture 7" descr="A screenshot of a cell phone&#10;&#10;Description automatically generated">
            <a:extLst>
              <a:ext uri="{FF2B5EF4-FFF2-40B4-BE49-F238E27FC236}">
                <a16:creationId xmlns="" xmlns:a16="http://schemas.microsoft.com/office/drawing/2014/main" id="{C9DA62E4-2B41-4F21-AE28-4D31ACEA97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77" t="90786" r="84165" b="4805"/>
          <a:stretch/>
        </p:blipFill>
        <p:spPr>
          <a:xfrm>
            <a:off x="8187212" y="4593055"/>
            <a:ext cx="837404" cy="216569"/>
          </a:xfrm>
          <a:prstGeom prst="rect">
            <a:avLst/>
          </a:prstGeom>
        </p:spPr>
      </p:pic>
    </p:spTree>
    <p:extLst>
      <p:ext uri="{BB962C8B-B14F-4D97-AF65-F5344CB8AC3E}">
        <p14:creationId xmlns:p14="http://schemas.microsoft.com/office/powerpoint/2010/main" val="29192530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42"/>
          <p:cNvPicPr preferRelativeResize="0"/>
          <p:nvPr/>
        </p:nvPicPr>
        <p:blipFill rotWithShape="1">
          <a:blip r:embed="rId3">
            <a:alphaModFix/>
          </a:blip>
          <a:srcRect/>
          <a:stretch/>
        </p:blipFill>
        <p:spPr>
          <a:xfrm>
            <a:off x="3581693" y="725574"/>
            <a:ext cx="1980614" cy="1950523"/>
          </a:xfrm>
          <a:prstGeom prst="rect">
            <a:avLst/>
          </a:prstGeom>
          <a:noFill/>
          <a:ln>
            <a:noFill/>
          </a:ln>
        </p:spPr>
      </p:pic>
      <p:sp>
        <p:nvSpPr>
          <p:cNvPr id="273" name="Google Shape;273;p42"/>
          <p:cNvSpPr txBox="1"/>
          <p:nvPr/>
        </p:nvSpPr>
        <p:spPr>
          <a:xfrm>
            <a:off x="2395763" y="2843338"/>
            <a:ext cx="4352474"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4000" b="0" i="0" u="none" strike="noStrike" cap="none" dirty="0">
                <a:solidFill>
                  <a:srgbClr val="660066"/>
                </a:solidFill>
                <a:latin typeface="Arial"/>
                <a:ea typeface="Arial"/>
                <a:cs typeface="Arial"/>
                <a:sym typeface="Arial"/>
              </a:rPr>
              <a:t>Transition to Work</a:t>
            </a:r>
          </a:p>
          <a:p>
            <a:pPr marL="0" marR="0" lvl="0" indent="0" algn="l" rtl="0">
              <a:lnSpc>
                <a:spcPct val="100000"/>
              </a:lnSpc>
              <a:spcBef>
                <a:spcPts val="0"/>
              </a:spcBef>
              <a:spcAft>
                <a:spcPts val="0"/>
              </a:spcAft>
              <a:buNone/>
            </a:pPr>
            <a:r>
              <a:rPr lang="en-GB" sz="2800" dirty="0">
                <a:solidFill>
                  <a:srgbClr val="660066"/>
                </a:solidFill>
              </a:rPr>
              <a:t>(The West Midlands Pilot)</a:t>
            </a:r>
            <a:r>
              <a:rPr lang="en-GB" sz="2800" b="0" i="0" u="none" strike="noStrike" cap="none" dirty="0">
                <a:solidFill>
                  <a:srgbClr val="660066"/>
                </a:solidFill>
                <a:latin typeface="Arial"/>
                <a:ea typeface="Arial"/>
                <a:cs typeface="Arial"/>
                <a:sym typeface="Arial"/>
              </a:rPr>
              <a:t> </a:t>
            </a:r>
            <a:endParaRPr sz="2800" b="0" i="0" u="none" strike="noStrike" cap="none" dirty="0">
              <a:solidFill>
                <a:srgbClr val="660066"/>
              </a:solidFill>
              <a:latin typeface="Arial"/>
              <a:ea typeface="Arial"/>
              <a:cs typeface="Arial"/>
              <a:sym typeface="Arial"/>
            </a:endParaRPr>
          </a:p>
        </p:txBody>
      </p:sp>
      <p:pic>
        <p:nvPicPr>
          <p:cNvPr id="6" name="Picture 5" descr="A close up of graphics&#10;&#10;Description automatically generated">
            <a:extLst>
              <a:ext uri="{FF2B5EF4-FFF2-40B4-BE49-F238E27FC236}">
                <a16:creationId xmlns="" xmlns:a16="http://schemas.microsoft.com/office/drawing/2014/main" id="{9FBABA8B-DE6F-4691-8D28-21321A27DE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5382" y="119393"/>
            <a:ext cx="780699" cy="697116"/>
          </a:xfrm>
          <a:prstGeom prst="rect">
            <a:avLst/>
          </a:prstGeom>
        </p:spPr>
      </p:pic>
      <p:grpSp>
        <p:nvGrpSpPr>
          <p:cNvPr id="10" name="Group 9">
            <a:extLst>
              <a:ext uri="{FF2B5EF4-FFF2-40B4-BE49-F238E27FC236}">
                <a16:creationId xmlns="" xmlns:a16="http://schemas.microsoft.com/office/drawing/2014/main" id="{5F9946C3-789B-4E66-87D5-B73250D521E6}"/>
              </a:ext>
            </a:extLst>
          </p:cNvPr>
          <p:cNvGrpSpPr/>
          <p:nvPr userDrawn="1"/>
        </p:nvGrpSpPr>
        <p:grpSpPr>
          <a:xfrm>
            <a:off x="3140016" y="6471403"/>
            <a:ext cx="3630353" cy="270694"/>
            <a:chOff x="7236444" y="6470421"/>
            <a:chExt cx="3063129" cy="310662"/>
          </a:xfrm>
        </p:grpSpPr>
        <p:sp>
          <p:nvSpPr>
            <p:cNvPr id="11" name="TextBox 10">
              <a:extLst>
                <a:ext uri="{FF2B5EF4-FFF2-40B4-BE49-F238E27FC236}">
                  <a16:creationId xmlns="" xmlns:a16="http://schemas.microsoft.com/office/drawing/2014/main" id="{E7EB40C0-9EDD-4E96-871E-9C67062F6100}"/>
                </a:ext>
              </a:extLst>
            </p:cNvPr>
            <p:cNvSpPr txBox="1"/>
            <p:nvPr userDrawn="1"/>
          </p:nvSpPr>
          <p:spPr>
            <a:xfrm>
              <a:off x="7547106" y="6492261"/>
              <a:ext cx="2752467" cy="245655"/>
            </a:xfrm>
            <a:prstGeom prst="rect">
              <a:avLst/>
            </a:prstGeom>
            <a:noFill/>
          </p:spPr>
          <p:txBody>
            <a:bodyPr wrap="square" lIns="0" tIns="0" rIns="0" bIns="0" rtlCol="0">
              <a:spAutoFit/>
            </a:bodyPr>
            <a:lstStyle/>
            <a:p>
              <a:r>
                <a:rPr lang="en-GB" sz="1400" b="0" i="0" dirty="0">
                  <a:solidFill>
                    <a:srgbClr val="E1007E"/>
                  </a:solidFill>
                  <a:latin typeface="Avenir Roman" panose="02000503020000020003" pitchFamily="2" charset="0"/>
                </a:rPr>
                <a:t>@</a:t>
              </a:r>
              <a:r>
                <a:rPr lang="en-GB" sz="1400" b="0" i="0" dirty="0" err="1">
                  <a:solidFill>
                    <a:srgbClr val="E1007E"/>
                  </a:solidFill>
                  <a:latin typeface="Avenir Roman" panose="02000503020000020003" pitchFamily="2" charset="0"/>
                </a:rPr>
                <a:t>MovementToWork</a:t>
              </a:r>
              <a:r>
                <a:rPr lang="en-GB" dirty="0">
                  <a:solidFill>
                    <a:srgbClr val="E1007E"/>
                  </a:solidFill>
                  <a:latin typeface="Avenir Roman" panose="02000503020000020003" pitchFamily="2" charset="0"/>
                </a:rPr>
                <a:t> #</a:t>
              </a:r>
              <a:r>
                <a:rPr lang="en-GB" dirty="0" err="1">
                  <a:solidFill>
                    <a:srgbClr val="E1007E"/>
                  </a:solidFill>
                  <a:latin typeface="Avenir Roman" panose="02000503020000020003" pitchFamily="2" charset="0"/>
                </a:rPr>
                <a:t>YoungPeopleWork</a:t>
              </a:r>
              <a:endParaRPr lang="en-GB" dirty="0">
                <a:solidFill>
                  <a:srgbClr val="E1007E"/>
                </a:solidFill>
                <a:latin typeface="Avenir Roman" panose="02000503020000020003" pitchFamily="2" charset="0"/>
              </a:endParaRPr>
            </a:p>
          </p:txBody>
        </p:sp>
        <p:pic>
          <p:nvPicPr>
            <p:cNvPr id="12" name="Picture 11" descr="A close up of a logo&#10;&#10;Description automatically generated">
              <a:extLst>
                <a:ext uri="{FF2B5EF4-FFF2-40B4-BE49-F238E27FC236}">
                  <a16:creationId xmlns="" xmlns:a16="http://schemas.microsoft.com/office/drawing/2014/main" id="{6105E53E-0888-4261-806C-C51E308FAFA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36444" y="6470421"/>
              <a:ext cx="310662" cy="310662"/>
            </a:xfrm>
            <a:prstGeom prst="rect">
              <a:avLst/>
            </a:prstGeom>
          </p:spPr>
        </p:pic>
      </p:grpSp>
      <p:pic>
        <p:nvPicPr>
          <p:cNvPr id="13" name="Picture 2" descr="Image result for instagram logo">
            <a:extLst>
              <a:ext uri="{FF2B5EF4-FFF2-40B4-BE49-F238E27FC236}">
                <a16:creationId xmlns="" xmlns:a16="http://schemas.microsoft.com/office/drawing/2014/main" id="{2427462A-EF41-470C-AFDC-3CFD24E13F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4941" y="6469639"/>
            <a:ext cx="272457" cy="2724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 xmlns:a16="http://schemas.microsoft.com/office/drawing/2014/main" id="{3B5F1D7F-6309-4A0F-81D1-8DC85DB6D372}"/>
              </a:ext>
            </a:extLst>
          </p:cNvPr>
          <p:cNvPicPr>
            <a:picLocks noChangeAspect="1"/>
          </p:cNvPicPr>
          <p:nvPr/>
        </p:nvPicPr>
        <p:blipFill>
          <a:blip r:embed="rId7"/>
          <a:stretch>
            <a:fillRect/>
          </a:stretch>
        </p:blipFill>
        <p:spPr>
          <a:xfrm>
            <a:off x="2509025" y="6469639"/>
            <a:ext cx="272457" cy="272457"/>
          </a:xfrm>
          <a:prstGeom prst="rect">
            <a:avLst/>
          </a:prstGeom>
          <a:solidFill>
            <a:srgbClr val="E1007E"/>
          </a:solidFill>
        </p:spPr>
      </p:pic>
      <p:grpSp>
        <p:nvGrpSpPr>
          <p:cNvPr id="15" name="Group 14">
            <a:extLst>
              <a:ext uri="{FF2B5EF4-FFF2-40B4-BE49-F238E27FC236}">
                <a16:creationId xmlns="" xmlns:a16="http://schemas.microsoft.com/office/drawing/2014/main" id="{F1699BA3-2F7B-4CFA-BC8F-AF33FDC2F949}"/>
              </a:ext>
            </a:extLst>
          </p:cNvPr>
          <p:cNvGrpSpPr/>
          <p:nvPr/>
        </p:nvGrpSpPr>
        <p:grpSpPr>
          <a:xfrm>
            <a:off x="3124113" y="4827613"/>
            <a:ext cx="3630353" cy="270694"/>
            <a:chOff x="7236444" y="6470421"/>
            <a:chExt cx="3063129" cy="310662"/>
          </a:xfrm>
        </p:grpSpPr>
        <p:sp>
          <p:nvSpPr>
            <p:cNvPr id="16" name="TextBox 15">
              <a:extLst>
                <a:ext uri="{FF2B5EF4-FFF2-40B4-BE49-F238E27FC236}">
                  <a16:creationId xmlns="" xmlns:a16="http://schemas.microsoft.com/office/drawing/2014/main" id="{25293397-A1E2-4BB1-8C9D-1555C5032966}"/>
                </a:ext>
              </a:extLst>
            </p:cNvPr>
            <p:cNvSpPr txBox="1"/>
            <p:nvPr userDrawn="1"/>
          </p:nvSpPr>
          <p:spPr>
            <a:xfrm>
              <a:off x="7547106" y="6492261"/>
              <a:ext cx="2752467" cy="211932"/>
            </a:xfrm>
            <a:prstGeom prst="rect">
              <a:avLst/>
            </a:prstGeom>
            <a:noFill/>
          </p:spPr>
          <p:txBody>
            <a:bodyPr wrap="square" lIns="0" tIns="0" rIns="0" bIns="0" rtlCol="0">
              <a:spAutoFit/>
            </a:bodyPr>
            <a:lstStyle/>
            <a:p>
              <a:r>
                <a:rPr lang="en-GB" sz="1200" b="0" i="0" dirty="0">
                  <a:solidFill>
                    <a:srgbClr val="E1007E"/>
                  </a:solidFill>
                  <a:latin typeface="Avenir Roman" panose="02000503020000020003" pitchFamily="2" charset="0"/>
                </a:rPr>
                <a:t>@</a:t>
              </a:r>
              <a:r>
                <a:rPr lang="en-GB" sz="1200" b="0" i="0" dirty="0" err="1">
                  <a:solidFill>
                    <a:srgbClr val="E1007E"/>
                  </a:solidFill>
                  <a:latin typeface="Avenir Roman" panose="02000503020000020003" pitchFamily="2" charset="0"/>
                </a:rPr>
                <a:t>MovementToWork</a:t>
              </a:r>
              <a:r>
                <a:rPr lang="en-GB" sz="1200" dirty="0">
                  <a:solidFill>
                    <a:srgbClr val="E1007E"/>
                  </a:solidFill>
                  <a:latin typeface="Avenir Roman" panose="02000503020000020003" pitchFamily="2" charset="0"/>
                </a:rPr>
                <a:t> #</a:t>
              </a:r>
              <a:r>
                <a:rPr lang="en-GB" sz="1200" dirty="0" err="1">
                  <a:solidFill>
                    <a:srgbClr val="E1007E"/>
                  </a:solidFill>
                  <a:latin typeface="Avenir Roman" panose="02000503020000020003" pitchFamily="2" charset="0"/>
                </a:rPr>
                <a:t>YoungPeopleWork</a:t>
              </a:r>
              <a:endParaRPr lang="en-GB" sz="1200" dirty="0">
                <a:solidFill>
                  <a:srgbClr val="E1007E"/>
                </a:solidFill>
                <a:latin typeface="Avenir Roman" panose="02000503020000020003" pitchFamily="2" charset="0"/>
              </a:endParaRPr>
            </a:p>
          </p:txBody>
        </p:sp>
        <p:pic>
          <p:nvPicPr>
            <p:cNvPr id="17" name="Picture 16" descr="A close up of a logo&#10;&#10;Description automatically generated">
              <a:extLst>
                <a:ext uri="{FF2B5EF4-FFF2-40B4-BE49-F238E27FC236}">
                  <a16:creationId xmlns="" xmlns:a16="http://schemas.microsoft.com/office/drawing/2014/main" id="{CB11DC47-0198-4576-B491-F8638D1EAA2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36444" y="6470421"/>
              <a:ext cx="310662" cy="310662"/>
            </a:xfrm>
            <a:prstGeom prst="rect">
              <a:avLst/>
            </a:prstGeom>
          </p:spPr>
        </p:pic>
      </p:grpSp>
      <p:pic>
        <p:nvPicPr>
          <p:cNvPr id="18" name="Picture 2" descr="Image result for instagram logo">
            <a:extLst>
              <a:ext uri="{FF2B5EF4-FFF2-40B4-BE49-F238E27FC236}">
                <a16:creationId xmlns="" xmlns:a16="http://schemas.microsoft.com/office/drawing/2014/main" id="{C99960B5-3448-4E08-8EBE-93D484D186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29038" y="4825849"/>
            <a:ext cx="272457" cy="27245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 xmlns:a16="http://schemas.microsoft.com/office/drawing/2014/main" id="{9FDD1BF1-A96F-4A0A-B151-2EF543D5B56B}"/>
              </a:ext>
            </a:extLst>
          </p:cNvPr>
          <p:cNvPicPr>
            <a:picLocks noChangeAspect="1"/>
          </p:cNvPicPr>
          <p:nvPr/>
        </p:nvPicPr>
        <p:blipFill>
          <a:blip r:embed="rId7"/>
          <a:stretch>
            <a:fillRect/>
          </a:stretch>
        </p:blipFill>
        <p:spPr>
          <a:xfrm>
            <a:off x="2493122" y="4825849"/>
            <a:ext cx="272457" cy="272457"/>
          </a:xfrm>
          <a:prstGeom prst="rect">
            <a:avLst/>
          </a:prstGeom>
          <a:solidFill>
            <a:srgbClr val="E1007E"/>
          </a:solidFill>
        </p:spPr>
      </p:pic>
    </p:spTree>
    <p:extLst>
      <p:ext uri="{BB962C8B-B14F-4D97-AF65-F5344CB8AC3E}">
        <p14:creationId xmlns:p14="http://schemas.microsoft.com/office/powerpoint/2010/main" val="57234113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42"/>
          <p:cNvPicPr preferRelativeResize="0"/>
          <p:nvPr/>
        </p:nvPicPr>
        <p:blipFill rotWithShape="1">
          <a:blip r:embed="rId3">
            <a:alphaModFix/>
          </a:blip>
          <a:srcRect/>
          <a:stretch/>
        </p:blipFill>
        <p:spPr>
          <a:xfrm>
            <a:off x="3581693" y="725574"/>
            <a:ext cx="1980614" cy="1950523"/>
          </a:xfrm>
          <a:prstGeom prst="rect">
            <a:avLst/>
          </a:prstGeom>
          <a:noFill/>
          <a:ln>
            <a:noFill/>
          </a:ln>
        </p:spPr>
      </p:pic>
      <p:pic>
        <p:nvPicPr>
          <p:cNvPr id="6" name="Picture 5" descr="A close up of graphics&#10;&#10;Description automatically generated">
            <a:extLst>
              <a:ext uri="{FF2B5EF4-FFF2-40B4-BE49-F238E27FC236}">
                <a16:creationId xmlns="" xmlns:a16="http://schemas.microsoft.com/office/drawing/2014/main" id="{9FBABA8B-DE6F-4691-8D28-21321A27DE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5382" y="119393"/>
            <a:ext cx="780699" cy="697116"/>
          </a:xfrm>
          <a:prstGeom prst="rect">
            <a:avLst/>
          </a:prstGeom>
        </p:spPr>
      </p:pic>
      <p:grpSp>
        <p:nvGrpSpPr>
          <p:cNvPr id="10" name="Group 9">
            <a:extLst>
              <a:ext uri="{FF2B5EF4-FFF2-40B4-BE49-F238E27FC236}">
                <a16:creationId xmlns="" xmlns:a16="http://schemas.microsoft.com/office/drawing/2014/main" id="{5F9946C3-789B-4E66-87D5-B73250D521E6}"/>
              </a:ext>
            </a:extLst>
          </p:cNvPr>
          <p:cNvGrpSpPr/>
          <p:nvPr userDrawn="1"/>
        </p:nvGrpSpPr>
        <p:grpSpPr>
          <a:xfrm>
            <a:off x="3140016" y="6471403"/>
            <a:ext cx="3630353" cy="270694"/>
            <a:chOff x="7236444" y="6470421"/>
            <a:chExt cx="3063129" cy="310662"/>
          </a:xfrm>
        </p:grpSpPr>
        <p:sp>
          <p:nvSpPr>
            <p:cNvPr id="11" name="TextBox 10">
              <a:extLst>
                <a:ext uri="{FF2B5EF4-FFF2-40B4-BE49-F238E27FC236}">
                  <a16:creationId xmlns="" xmlns:a16="http://schemas.microsoft.com/office/drawing/2014/main" id="{E7EB40C0-9EDD-4E96-871E-9C67062F6100}"/>
                </a:ext>
              </a:extLst>
            </p:cNvPr>
            <p:cNvSpPr txBox="1"/>
            <p:nvPr userDrawn="1"/>
          </p:nvSpPr>
          <p:spPr>
            <a:xfrm>
              <a:off x="7547106" y="6492261"/>
              <a:ext cx="2752467" cy="245655"/>
            </a:xfrm>
            <a:prstGeom prst="rect">
              <a:avLst/>
            </a:prstGeom>
            <a:noFill/>
          </p:spPr>
          <p:txBody>
            <a:bodyPr wrap="square" lIns="0" tIns="0" rIns="0" bIns="0" rtlCol="0">
              <a:spAutoFit/>
            </a:bodyPr>
            <a:lstStyle/>
            <a:p>
              <a:r>
                <a:rPr lang="en-GB" sz="1400" b="0" i="0" dirty="0">
                  <a:solidFill>
                    <a:srgbClr val="E1007E"/>
                  </a:solidFill>
                  <a:latin typeface="Avenir Roman" panose="02000503020000020003" pitchFamily="2" charset="0"/>
                </a:rPr>
                <a:t>@</a:t>
              </a:r>
              <a:r>
                <a:rPr lang="en-GB" sz="1400" b="0" i="0" dirty="0" err="1">
                  <a:solidFill>
                    <a:srgbClr val="E1007E"/>
                  </a:solidFill>
                  <a:latin typeface="Avenir Roman" panose="02000503020000020003" pitchFamily="2" charset="0"/>
                </a:rPr>
                <a:t>MovementToWork</a:t>
              </a:r>
              <a:r>
                <a:rPr lang="en-GB" dirty="0">
                  <a:solidFill>
                    <a:srgbClr val="E1007E"/>
                  </a:solidFill>
                  <a:latin typeface="Avenir Roman" panose="02000503020000020003" pitchFamily="2" charset="0"/>
                </a:rPr>
                <a:t> #</a:t>
              </a:r>
              <a:r>
                <a:rPr lang="en-GB" dirty="0" err="1">
                  <a:solidFill>
                    <a:srgbClr val="E1007E"/>
                  </a:solidFill>
                  <a:latin typeface="Avenir Roman" panose="02000503020000020003" pitchFamily="2" charset="0"/>
                </a:rPr>
                <a:t>YoungPeopleWork</a:t>
              </a:r>
              <a:endParaRPr lang="en-GB" dirty="0">
                <a:solidFill>
                  <a:srgbClr val="E1007E"/>
                </a:solidFill>
                <a:latin typeface="Avenir Roman" panose="02000503020000020003" pitchFamily="2" charset="0"/>
              </a:endParaRPr>
            </a:p>
          </p:txBody>
        </p:sp>
        <p:pic>
          <p:nvPicPr>
            <p:cNvPr id="12" name="Picture 11" descr="A close up of a logo&#10;&#10;Description automatically generated">
              <a:extLst>
                <a:ext uri="{FF2B5EF4-FFF2-40B4-BE49-F238E27FC236}">
                  <a16:creationId xmlns="" xmlns:a16="http://schemas.microsoft.com/office/drawing/2014/main" id="{6105E53E-0888-4261-806C-C51E308FAFA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36444" y="6470421"/>
              <a:ext cx="310662" cy="310662"/>
            </a:xfrm>
            <a:prstGeom prst="rect">
              <a:avLst/>
            </a:prstGeom>
          </p:spPr>
        </p:pic>
      </p:grpSp>
      <p:pic>
        <p:nvPicPr>
          <p:cNvPr id="13" name="Picture 2" descr="Image result for instagram logo">
            <a:extLst>
              <a:ext uri="{FF2B5EF4-FFF2-40B4-BE49-F238E27FC236}">
                <a16:creationId xmlns="" xmlns:a16="http://schemas.microsoft.com/office/drawing/2014/main" id="{2427462A-EF41-470C-AFDC-3CFD24E13F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4941" y="6469639"/>
            <a:ext cx="272457" cy="2724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 xmlns:a16="http://schemas.microsoft.com/office/drawing/2014/main" id="{3B5F1D7F-6309-4A0F-81D1-8DC85DB6D372}"/>
              </a:ext>
            </a:extLst>
          </p:cNvPr>
          <p:cNvPicPr>
            <a:picLocks noChangeAspect="1"/>
          </p:cNvPicPr>
          <p:nvPr/>
        </p:nvPicPr>
        <p:blipFill>
          <a:blip r:embed="rId7"/>
          <a:stretch>
            <a:fillRect/>
          </a:stretch>
        </p:blipFill>
        <p:spPr>
          <a:xfrm>
            <a:off x="2509025" y="6469639"/>
            <a:ext cx="272457" cy="272457"/>
          </a:xfrm>
          <a:prstGeom prst="rect">
            <a:avLst/>
          </a:prstGeom>
          <a:solidFill>
            <a:srgbClr val="E1007E"/>
          </a:solidFill>
        </p:spPr>
      </p:pic>
      <p:grpSp>
        <p:nvGrpSpPr>
          <p:cNvPr id="15" name="Group 14">
            <a:extLst>
              <a:ext uri="{FF2B5EF4-FFF2-40B4-BE49-F238E27FC236}">
                <a16:creationId xmlns="" xmlns:a16="http://schemas.microsoft.com/office/drawing/2014/main" id="{F1699BA3-2F7B-4CFA-BC8F-AF33FDC2F949}"/>
              </a:ext>
            </a:extLst>
          </p:cNvPr>
          <p:cNvGrpSpPr/>
          <p:nvPr/>
        </p:nvGrpSpPr>
        <p:grpSpPr>
          <a:xfrm>
            <a:off x="3124113" y="4827613"/>
            <a:ext cx="3630353" cy="270694"/>
            <a:chOff x="7236444" y="6470421"/>
            <a:chExt cx="3063129" cy="310662"/>
          </a:xfrm>
        </p:grpSpPr>
        <p:sp>
          <p:nvSpPr>
            <p:cNvPr id="16" name="TextBox 15">
              <a:extLst>
                <a:ext uri="{FF2B5EF4-FFF2-40B4-BE49-F238E27FC236}">
                  <a16:creationId xmlns="" xmlns:a16="http://schemas.microsoft.com/office/drawing/2014/main" id="{25293397-A1E2-4BB1-8C9D-1555C5032966}"/>
                </a:ext>
              </a:extLst>
            </p:cNvPr>
            <p:cNvSpPr txBox="1"/>
            <p:nvPr userDrawn="1"/>
          </p:nvSpPr>
          <p:spPr>
            <a:xfrm>
              <a:off x="7547106" y="6492261"/>
              <a:ext cx="2752467" cy="211932"/>
            </a:xfrm>
            <a:prstGeom prst="rect">
              <a:avLst/>
            </a:prstGeom>
            <a:noFill/>
          </p:spPr>
          <p:txBody>
            <a:bodyPr wrap="square" lIns="0" tIns="0" rIns="0" bIns="0" rtlCol="0">
              <a:spAutoFit/>
            </a:bodyPr>
            <a:lstStyle/>
            <a:p>
              <a:r>
                <a:rPr lang="en-GB" sz="1200" b="0" i="0" dirty="0">
                  <a:solidFill>
                    <a:srgbClr val="E1007E"/>
                  </a:solidFill>
                  <a:latin typeface="Avenir Roman" panose="02000503020000020003" pitchFamily="2" charset="0"/>
                </a:rPr>
                <a:t>@</a:t>
              </a:r>
              <a:r>
                <a:rPr lang="en-GB" sz="1200" b="0" i="0" dirty="0" err="1">
                  <a:solidFill>
                    <a:srgbClr val="E1007E"/>
                  </a:solidFill>
                  <a:latin typeface="Avenir Roman" panose="02000503020000020003" pitchFamily="2" charset="0"/>
                </a:rPr>
                <a:t>MovementToWork</a:t>
              </a:r>
              <a:r>
                <a:rPr lang="en-GB" sz="1200" dirty="0">
                  <a:solidFill>
                    <a:srgbClr val="E1007E"/>
                  </a:solidFill>
                  <a:latin typeface="Avenir Roman" panose="02000503020000020003" pitchFamily="2" charset="0"/>
                </a:rPr>
                <a:t> #</a:t>
              </a:r>
              <a:r>
                <a:rPr lang="en-GB" sz="1200" dirty="0" err="1">
                  <a:solidFill>
                    <a:srgbClr val="E1007E"/>
                  </a:solidFill>
                  <a:latin typeface="Avenir Roman" panose="02000503020000020003" pitchFamily="2" charset="0"/>
                </a:rPr>
                <a:t>YoungPeopleWork</a:t>
              </a:r>
              <a:endParaRPr lang="en-GB" sz="1200" dirty="0">
                <a:solidFill>
                  <a:srgbClr val="E1007E"/>
                </a:solidFill>
                <a:latin typeface="Avenir Roman" panose="02000503020000020003" pitchFamily="2" charset="0"/>
              </a:endParaRPr>
            </a:p>
          </p:txBody>
        </p:sp>
        <p:pic>
          <p:nvPicPr>
            <p:cNvPr id="17" name="Picture 16" descr="A close up of a logo&#10;&#10;Description automatically generated">
              <a:extLst>
                <a:ext uri="{FF2B5EF4-FFF2-40B4-BE49-F238E27FC236}">
                  <a16:creationId xmlns="" xmlns:a16="http://schemas.microsoft.com/office/drawing/2014/main" id="{CB11DC47-0198-4576-B491-F8638D1EAA2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36444" y="6470421"/>
              <a:ext cx="310662" cy="310662"/>
            </a:xfrm>
            <a:prstGeom prst="rect">
              <a:avLst/>
            </a:prstGeom>
          </p:spPr>
        </p:pic>
      </p:grpSp>
      <p:pic>
        <p:nvPicPr>
          <p:cNvPr id="18" name="Picture 2" descr="Image result for instagram logo">
            <a:extLst>
              <a:ext uri="{FF2B5EF4-FFF2-40B4-BE49-F238E27FC236}">
                <a16:creationId xmlns="" xmlns:a16="http://schemas.microsoft.com/office/drawing/2014/main" id="{C99960B5-3448-4E08-8EBE-93D484D186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29038" y="4825849"/>
            <a:ext cx="272457" cy="27245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 xmlns:a16="http://schemas.microsoft.com/office/drawing/2014/main" id="{9FDD1BF1-A96F-4A0A-B151-2EF543D5B56B}"/>
              </a:ext>
            </a:extLst>
          </p:cNvPr>
          <p:cNvPicPr>
            <a:picLocks noChangeAspect="1"/>
          </p:cNvPicPr>
          <p:nvPr/>
        </p:nvPicPr>
        <p:blipFill>
          <a:blip r:embed="rId7"/>
          <a:stretch>
            <a:fillRect/>
          </a:stretch>
        </p:blipFill>
        <p:spPr>
          <a:xfrm>
            <a:off x="2493122" y="4825849"/>
            <a:ext cx="272457" cy="272457"/>
          </a:xfrm>
          <a:prstGeom prst="rect">
            <a:avLst/>
          </a:prstGeom>
          <a:solidFill>
            <a:srgbClr val="E1007E"/>
          </a:solidFill>
        </p:spPr>
      </p:pic>
      <p:pic>
        <p:nvPicPr>
          <p:cNvPr id="20" name="Google Shape;280;p43">
            <a:extLst>
              <a:ext uri="{FF2B5EF4-FFF2-40B4-BE49-F238E27FC236}">
                <a16:creationId xmlns="" xmlns:a16="http://schemas.microsoft.com/office/drawing/2014/main" id="{8C176759-BA9A-43B6-9820-90E4507DBB92}"/>
              </a:ext>
            </a:extLst>
          </p:cNvPr>
          <p:cNvPicPr preferRelativeResize="0"/>
          <p:nvPr/>
        </p:nvPicPr>
        <p:blipFill rotWithShape="1">
          <a:blip r:embed="rId8">
            <a:alphaModFix/>
          </a:blip>
          <a:srcRect/>
          <a:stretch/>
        </p:blipFill>
        <p:spPr>
          <a:xfrm>
            <a:off x="342677" y="1915267"/>
            <a:ext cx="1758521" cy="671524"/>
          </a:xfrm>
          <a:prstGeom prst="rect">
            <a:avLst/>
          </a:prstGeom>
          <a:noFill/>
          <a:ln>
            <a:noFill/>
          </a:ln>
        </p:spPr>
      </p:pic>
      <p:pic>
        <p:nvPicPr>
          <p:cNvPr id="21" name="Google Shape;281;p43">
            <a:extLst>
              <a:ext uri="{FF2B5EF4-FFF2-40B4-BE49-F238E27FC236}">
                <a16:creationId xmlns="" xmlns:a16="http://schemas.microsoft.com/office/drawing/2014/main" id="{21E0F97F-D630-4262-9544-17B5C93F0B8E}"/>
              </a:ext>
            </a:extLst>
          </p:cNvPr>
          <p:cNvPicPr preferRelativeResize="0"/>
          <p:nvPr/>
        </p:nvPicPr>
        <p:blipFill rotWithShape="1">
          <a:blip r:embed="rId9">
            <a:alphaModFix/>
          </a:blip>
          <a:srcRect/>
          <a:stretch/>
        </p:blipFill>
        <p:spPr>
          <a:xfrm>
            <a:off x="264219" y="4023131"/>
            <a:ext cx="1256946" cy="815438"/>
          </a:xfrm>
          <a:prstGeom prst="rect">
            <a:avLst/>
          </a:prstGeom>
          <a:noFill/>
          <a:ln>
            <a:noFill/>
          </a:ln>
        </p:spPr>
      </p:pic>
      <p:pic>
        <p:nvPicPr>
          <p:cNvPr id="22" name="Google Shape;282;p43">
            <a:extLst>
              <a:ext uri="{FF2B5EF4-FFF2-40B4-BE49-F238E27FC236}">
                <a16:creationId xmlns="" xmlns:a16="http://schemas.microsoft.com/office/drawing/2014/main" id="{D0D9E1E4-23A6-40CD-AF22-273C8B576626}"/>
              </a:ext>
            </a:extLst>
          </p:cNvPr>
          <p:cNvPicPr preferRelativeResize="0"/>
          <p:nvPr/>
        </p:nvPicPr>
        <p:blipFill rotWithShape="1">
          <a:blip r:embed="rId10">
            <a:alphaModFix/>
          </a:blip>
          <a:srcRect/>
          <a:stretch/>
        </p:blipFill>
        <p:spPr>
          <a:xfrm>
            <a:off x="7770762" y="2317986"/>
            <a:ext cx="1125562" cy="937968"/>
          </a:xfrm>
          <a:prstGeom prst="rect">
            <a:avLst/>
          </a:prstGeom>
          <a:noFill/>
          <a:ln>
            <a:noFill/>
          </a:ln>
        </p:spPr>
      </p:pic>
      <p:pic>
        <p:nvPicPr>
          <p:cNvPr id="23" name="Google Shape;283;p43">
            <a:extLst>
              <a:ext uri="{FF2B5EF4-FFF2-40B4-BE49-F238E27FC236}">
                <a16:creationId xmlns="" xmlns:a16="http://schemas.microsoft.com/office/drawing/2014/main" id="{20C9CB0F-44D1-43FA-87EA-22719F571C06}"/>
              </a:ext>
            </a:extLst>
          </p:cNvPr>
          <p:cNvPicPr preferRelativeResize="0"/>
          <p:nvPr/>
        </p:nvPicPr>
        <p:blipFill rotWithShape="1">
          <a:blip r:embed="rId11">
            <a:alphaModFix/>
          </a:blip>
          <a:srcRect t="28049" b="30646"/>
          <a:stretch/>
        </p:blipFill>
        <p:spPr>
          <a:xfrm>
            <a:off x="5685008" y="378399"/>
            <a:ext cx="2521685" cy="728610"/>
          </a:xfrm>
          <a:prstGeom prst="rect">
            <a:avLst/>
          </a:prstGeom>
          <a:noFill/>
          <a:ln>
            <a:noFill/>
          </a:ln>
        </p:spPr>
      </p:pic>
      <p:pic>
        <p:nvPicPr>
          <p:cNvPr id="24" name="Google Shape;284;p43">
            <a:extLst>
              <a:ext uri="{FF2B5EF4-FFF2-40B4-BE49-F238E27FC236}">
                <a16:creationId xmlns="" xmlns:a16="http://schemas.microsoft.com/office/drawing/2014/main" id="{D67CF91A-3458-40A5-B19F-E7E42C77E2E8}"/>
              </a:ext>
            </a:extLst>
          </p:cNvPr>
          <p:cNvPicPr preferRelativeResize="0"/>
          <p:nvPr/>
        </p:nvPicPr>
        <p:blipFill rotWithShape="1">
          <a:blip r:embed="rId12">
            <a:alphaModFix/>
          </a:blip>
          <a:srcRect/>
          <a:stretch/>
        </p:blipFill>
        <p:spPr>
          <a:xfrm>
            <a:off x="221734" y="2874234"/>
            <a:ext cx="917171" cy="917171"/>
          </a:xfrm>
          <a:prstGeom prst="rect">
            <a:avLst/>
          </a:prstGeom>
          <a:noFill/>
          <a:ln>
            <a:noFill/>
          </a:ln>
        </p:spPr>
      </p:pic>
      <p:pic>
        <p:nvPicPr>
          <p:cNvPr id="25" name="Google Shape;285;p43">
            <a:extLst>
              <a:ext uri="{FF2B5EF4-FFF2-40B4-BE49-F238E27FC236}">
                <a16:creationId xmlns="" xmlns:a16="http://schemas.microsoft.com/office/drawing/2014/main" id="{28906D76-372B-47F7-BDAF-6644A560C255}"/>
              </a:ext>
            </a:extLst>
          </p:cNvPr>
          <p:cNvPicPr preferRelativeResize="0"/>
          <p:nvPr/>
        </p:nvPicPr>
        <p:blipFill rotWithShape="1">
          <a:blip r:embed="rId13">
            <a:alphaModFix/>
          </a:blip>
          <a:srcRect/>
          <a:stretch/>
        </p:blipFill>
        <p:spPr>
          <a:xfrm>
            <a:off x="3667192" y="2756011"/>
            <a:ext cx="1871834" cy="709652"/>
          </a:xfrm>
          <a:prstGeom prst="rect">
            <a:avLst/>
          </a:prstGeom>
          <a:noFill/>
          <a:ln>
            <a:noFill/>
          </a:ln>
        </p:spPr>
      </p:pic>
      <p:pic>
        <p:nvPicPr>
          <p:cNvPr id="26" name="Google Shape;286;p43">
            <a:extLst>
              <a:ext uri="{FF2B5EF4-FFF2-40B4-BE49-F238E27FC236}">
                <a16:creationId xmlns="" xmlns:a16="http://schemas.microsoft.com/office/drawing/2014/main" id="{AE8DFEB0-AABF-4A88-82BA-8CAFC582464F}"/>
              </a:ext>
            </a:extLst>
          </p:cNvPr>
          <p:cNvPicPr preferRelativeResize="0"/>
          <p:nvPr/>
        </p:nvPicPr>
        <p:blipFill rotWithShape="1">
          <a:blip r:embed="rId14">
            <a:alphaModFix/>
          </a:blip>
          <a:srcRect/>
          <a:stretch/>
        </p:blipFill>
        <p:spPr>
          <a:xfrm>
            <a:off x="1340482" y="1522133"/>
            <a:ext cx="1455575" cy="423376"/>
          </a:xfrm>
          <a:prstGeom prst="rect">
            <a:avLst/>
          </a:prstGeom>
          <a:noFill/>
          <a:ln>
            <a:noFill/>
          </a:ln>
        </p:spPr>
      </p:pic>
      <p:pic>
        <p:nvPicPr>
          <p:cNvPr id="27" name="Google Shape;287;p43">
            <a:extLst>
              <a:ext uri="{FF2B5EF4-FFF2-40B4-BE49-F238E27FC236}">
                <a16:creationId xmlns="" xmlns:a16="http://schemas.microsoft.com/office/drawing/2014/main" id="{0E9FCAB9-C433-40D8-9A8D-0FB7B361A449}"/>
              </a:ext>
            </a:extLst>
          </p:cNvPr>
          <p:cNvPicPr preferRelativeResize="0"/>
          <p:nvPr/>
        </p:nvPicPr>
        <p:blipFill rotWithShape="1">
          <a:blip r:embed="rId15">
            <a:alphaModFix/>
          </a:blip>
          <a:srcRect/>
          <a:stretch/>
        </p:blipFill>
        <p:spPr>
          <a:xfrm>
            <a:off x="5874452" y="2306465"/>
            <a:ext cx="1100084" cy="1100084"/>
          </a:xfrm>
          <a:prstGeom prst="rect">
            <a:avLst/>
          </a:prstGeom>
          <a:noFill/>
          <a:ln>
            <a:noFill/>
          </a:ln>
        </p:spPr>
      </p:pic>
      <p:pic>
        <p:nvPicPr>
          <p:cNvPr id="28" name="Google Shape;288;p43">
            <a:extLst>
              <a:ext uri="{FF2B5EF4-FFF2-40B4-BE49-F238E27FC236}">
                <a16:creationId xmlns="" xmlns:a16="http://schemas.microsoft.com/office/drawing/2014/main" id="{00E941BE-DC24-4BA9-81A3-A34D08E5F4D0}"/>
              </a:ext>
            </a:extLst>
          </p:cNvPr>
          <p:cNvPicPr preferRelativeResize="0"/>
          <p:nvPr/>
        </p:nvPicPr>
        <p:blipFill rotWithShape="1">
          <a:blip r:embed="rId16">
            <a:alphaModFix/>
          </a:blip>
          <a:srcRect/>
          <a:stretch/>
        </p:blipFill>
        <p:spPr>
          <a:xfrm>
            <a:off x="5402241" y="4398157"/>
            <a:ext cx="1844423" cy="360865"/>
          </a:xfrm>
          <a:prstGeom prst="rect">
            <a:avLst/>
          </a:prstGeom>
          <a:noFill/>
          <a:ln>
            <a:noFill/>
          </a:ln>
        </p:spPr>
      </p:pic>
      <p:pic>
        <p:nvPicPr>
          <p:cNvPr id="29" name="Google Shape;289;p43">
            <a:extLst>
              <a:ext uri="{FF2B5EF4-FFF2-40B4-BE49-F238E27FC236}">
                <a16:creationId xmlns="" xmlns:a16="http://schemas.microsoft.com/office/drawing/2014/main" id="{1E9EC87B-35DD-4F84-ADD8-0FD575F2CC21}"/>
              </a:ext>
            </a:extLst>
          </p:cNvPr>
          <p:cNvPicPr preferRelativeResize="0"/>
          <p:nvPr/>
        </p:nvPicPr>
        <p:blipFill rotWithShape="1">
          <a:blip r:embed="rId17">
            <a:alphaModFix/>
          </a:blip>
          <a:srcRect/>
          <a:stretch/>
        </p:blipFill>
        <p:spPr>
          <a:xfrm>
            <a:off x="8122681" y="19055"/>
            <a:ext cx="986360" cy="986360"/>
          </a:xfrm>
          <a:prstGeom prst="rect">
            <a:avLst/>
          </a:prstGeom>
          <a:noFill/>
          <a:ln>
            <a:noFill/>
          </a:ln>
        </p:spPr>
      </p:pic>
      <p:pic>
        <p:nvPicPr>
          <p:cNvPr id="30" name="Google Shape;290;p43">
            <a:extLst>
              <a:ext uri="{FF2B5EF4-FFF2-40B4-BE49-F238E27FC236}">
                <a16:creationId xmlns="" xmlns:a16="http://schemas.microsoft.com/office/drawing/2014/main" id="{E901201F-CF46-4E2E-8585-6F3598B41AAF}"/>
              </a:ext>
            </a:extLst>
          </p:cNvPr>
          <p:cNvPicPr preferRelativeResize="0"/>
          <p:nvPr/>
        </p:nvPicPr>
        <p:blipFill rotWithShape="1">
          <a:blip r:embed="rId18">
            <a:alphaModFix/>
          </a:blip>
          <a:srcRect r="10188"/>
          <a:stretch/>
        </p:blipFill>
        <p:spPr>
          <a:xfrm>
            <a:off x="248271" y="695313"/>
            <a:ext cx="2221038" cy="736184"/>
          </a:xfrm>
          <a:prstGeom prst="rect">
            <a:avLst/>
          </a:prstGeom>
          <a:noFill/>
          <a:ln>
            <a:noFill/>
          </a:ln>
        </p:spPr>
      </p:pic>
      <p:pic>
        <p:nvPicPr>
          <p:cNvPr id="31" name="Google Shape;291;p43">
            <a:extLst>
              <a:ext uri="{FF2B5EF4-FFF2-40B4-BE49-F238E27FC236}">
                <a16:creationId xmlns="" xmlns:a16="http://schemas.microsoft.com/office/drawing/2014/main" id="{7E368B1D-E2B5-4274-AD9B-A81EDB6B907D}"/>
              </a:ext>
            </a:extLst>
          </p:cNvPr>
          <p:cNvPicPr preferRelativeResize="0"/>
          <p:nvPr/>
        </p:nvPicPr>
        <p:blipFill rotWithShape="1">
          <a:blip r:embed="rId19">
            <a:alphaModFix/>
          </a:blip>
          <a:srcRect/>
          <a:stretch/>
        </p:blipFill>
        <p:spPr>
          <a:xfrm>
            <a:off x="7468397" y="1244318"/>
            <a:ext cx="931100" cy="931100"/>
          </a:xfrm>
          <a:prstGeom prst="rect">
            <a:avLst/>
          </a:prstGeom>
          <a:noFill/>
          <a:ln>
            <a:noFill/>
          </a:ln>
        </p:spPr>
      </p:pic>
      <p:pic>
        <p:nvPicPr>
          <p:cNvPr id="32" name="Google Shape;292;p43">
            <a:extLst>
              <a:ext uri="{FF2B5EF4-FFF2-40B4-BE49-F238E27FC236}">
                <a16:creationId xmlns="" xmlns:a16="http://schemas.microsoft.com/office/drawing/2014/main" id="{74FDA3F0-8390-43BE-B590-6DADD33DF226}"/>
              </a:ext>
            </a:extLst>
          </p:cNvPr>
          <p:cNvPicPr preferRelativeResize="0"/>
          <p:nvPr/>
        </p:nvPicPr>
        <p:blipFill rotWithShape="1">
          <a:blip r:embed="rId20">
            <a:alphaModFix/>
          </a:blip>
          <a:srcRect l="17651" r="17464"/>
          <a:stretch/>
        </p:blipFill>
        <p:spPr>
          <a:xfrm>
            <a:off x="1401008" y="3518295"/>
            <a:ext cx="907094" cy="698989"/>
          </a:xfrm>
          <a:prstGeom prst="rect">
            <a:avLst/>
          </a:prstGeom>
          <a:noFill/>
          <a:ln>
            <a:noFill/>
          </a:ln>
        </p:spPr>
      </p:pic>
      <p:pic>
        <p:nvPicPr>
          <p:cNvPr id="33" name="Google Shape;293;p43">
            <a:extLst>
              <a:ext uri="{FF2B5EF4-FFF2-40B4-BE49-F238E27FC236}">
                <a16:creationId xmlns="" xmlns:a16="http://schemas.microsoft.com/office/drawing/2014/main" id="{ECA8A6DA-7DAE-4C8A-869A-AB6C81F7822F}"/>
              </a:ext>
            </a:extLst>
          </p:cNvPr>
          <p:cNvPicPr preferRelativeResize="0"/>
          <p:nvPr/>
        </p:nvPicPr>
        <p:blipFill rotWithShape="1">
          <a:blip r:embed="rId21">
            <a:alphaModFix/>
          </a:blip>
          <a:srcRect/>
          <a:stretch/>
        </p:blipFill>
        <p:spPr>
          <a:xfrm>
            <a:off x="2509025" y="3451836"/>
            <a:ext cx="1153979" cy="412355"/>
          </a:xfrm>
          <a:prstGeom prst="rect">
            <a:avLst/>
          </a:prstGeom>
          <a:noFill/>
          <a:ln>
            <a:noFill/>
          </a:ln>
        </p:spPr>
      </p:pic>
      <p:pic>
        <p:nvPicPr>
          <p:cNvPr id="34" name="Google Shape;294;p43">
            <a:extLst>
              <a:ext uri="{FF2B5EF4-FFF2-40B4-BE49-F238E27FC236}">
                <a16:creationId xmlns="" xmlns:a16="http://schemas.microsoft.com/office/drawing/2014/main" id="{34ED97A9-EB6C-4B12-9989-06C4CD978A09}"/>
              </a:ext>
            </a:extLst>
          </p:cNvPr>
          <p:cNvPicPr preferRelativeResize="0"/>
          <p:nvPr/>
        </p:nvPicPr>
        <p:blipFill rotWithShape="1">
          <a:blip r:embed="rId22">
            <a:alphaModFix/>
          </a:blip>
          <a:srcRect l="4923" t="7506" b="35585"/>
          <a:stretch/>
        </p:blipFill>
        <p:spPr>
          <a:xfrm>
            <a:off x="6470596" y="3453912"/>
            <a:ext cx="2096392" cy="653776"/>
          </a:xfrm>
          <a:prstGeom prst="rect">
            <a:avLst/>
          </a:prstGeom>
          <a:noFill/>
          <a:ln>
            <a:noFill/>
          </a:ln>
        </p:spPr>
      </p:pic>
      <p:pic>
        <p:nvPicPr>
          <p:cNvPr id="35" name="Google Shape;295;p43">
            <a:extLst>
              <a:ext uri="{FF2B5EF4-FFF2-40B4-BE49-F238E27FC236}">
                <a16:creationId xmlns="" xmlns:a16="http://schemas.microsoft.com/office/drawing/2014/main" id="{AD2C9D56-7544-43BE-8B3A-2CE521A08C8B}"/>
              </a:ext>
            </a:extLst>
          </p:cNvPr>
          <p:cNvPicPr preferRelativeResize="0"/>
          <p:nvPr/>
        </p:nvPicPr>
        <p:blipFill rotWithShape="1">
          <a:blip r:embed="rId23">
            <a:alphaModFix/>
          </a:blip>
          <a:srcRect/>
          <a:stretch/>
        </p:blipFill>
        <p:spPr>
          <a:xfrm>
            <a:off x="6111986" y="1392475"/>
            <a:ext cx="625016" cy="616720"/>
          </a:xfrm>
          <a:prstGeom prst="rect">
            <a:avLst/>
          </a:prstGeom>
          <a:noFill/>
          <a:ln>
            <a:noFill/>
          </a:ln>
        </p:spPr>
      </p:pic>
      <p:pic>
        <p:nvPicPr>
          <p:cNvPr id="36" name="Google Shape;296;p43">
            <a:extLst>
              <a:ext uri="{FF2B5EF4-FFF2-40B4-BE49-F238E27FC236}">
                <a16:creationId xmlns="" xmlns:a16="http://schemas.microsoft.com/office/drawing/2014/main" id="{E0EF883E-6677-4945-AB68-2109E89A2D4E}"/>
              </a:ext>
            </a:extLst>
          </p:cNvPr>
          <p:cNvPicPr preferRelativeResize="0"/>
          <p:nvPr/>
        </p:nvPicPr>
        <p:blipFill rotWithShape="1">
          <a:blip r:embed="rId24">
            <a:alphaModFix/>
          </a:blip>
          <a:srcRect/>
          <a:stretch/>
        </p:blipFill>
        <p:spPr>
          <a:xfrm>
            <a:off x="2721277" y="384208"/>
            <a:ext cx="645046" cy="753587"/>
          </a:xfrm>
          <a:prstGeom prst="rect">
            <a:avLst/>
          </a:prstGeom>
          <a:noFill/>
          <a:ln>
            <a:noFill/>
          </a:ln>
        </p:spPr>
      </p:pic>
      <p:pic>
        <p:nvPicPr>
          <p:cNvPr id="37" name="Google Shape;297;p43">
            <a:extLst>
              <a:ext uri="{FF2B5EF4-FFF2-40B4-BE49-F238E27FC236}">
                <a16:creationId xmlns="" xmlns:a16="http://schemas.microsoft.com/office/drawing/2014/main" id="{30C9B7A8-066F-4F27-BD70-25C4351537A0}"/>
              </a:ext>
            </a:extLst>
          </p:cNvPr>
          <p:cNvPicPr preferRelativeResize="0"/>
          <p:nvPr/>
        </p:nvPicPr>
        <p:blipFill rotWithShape="1">
          <a:blip r:embed="rId25">
            <a:alphaModFix/>
          </a:blip>
          <a:srcRect/>
          <a:stretch/>
        </p:blipFill>
        <p:spPr>
          <a:xfrm>
            <a:off x="2187945" y="4244721"/>
            <a:ext cx="1961537" cy="365200"/>
          </a:xfrm>
          <a:prstGeom prst="rect">
            <a:avLst/>
          </a:prstGeom>
          <a:noFill/>
          <a:ln>
            <a:noFill/>
          </a:ln>
        </p:spPr>
      </p:pic>
      <p:pic>
        <p:nvPicPr>
          <p:cNvPr id="38" name="Google Shape;298;p43">
            <a:extLst>
              <a:ext uri="{FF2B5EF4-FFF2-40B4-BE49-F238E27FC236}">
                <a16:creationId xmlns="" xmlns:a16="http://schemas.microsoft.com/office/drawing/2014/main" id="{BF776E16-BC03-426E-B21F-33212EBEC493}"/>
              </a:ext>
            </a:extLst>
          </p:cNvPr>
          <p:cNvPicPr preferRelativeResize="0"/>
          <p:nvPr/>
        </p:nvPicPr>
        <p:blipFill rotWithShape="1">
          <a:blip r:embed="rId26">
            <a:alphaModFix/>
          </a:blip>
          <a:srcRect/>
          <a:stretch/>
        </p:blipFill>
        <p:spPr>
          <a:xfrm>
            <a:off x="1429736" y="2804586"/>
            <a:ext cx="1252273" cy="589755"/>
          </a:xfrm>
          <a:prstGeom prst="rect">
            <a:avLst/>
          </a:prstGeom>
          <a:noFill/>
          <a:ln>
            <a:noFill/>
          </a:ln>
        </p:spPr>
      </p:pic>
      <p:pic>
        <p:nvPicPr>
          <p:cNvPr id="39" name="Google Shape;299;p43">
            <a:extLst>
              <a:ext uri="{FF2B5EF4-FFF2-40B4-BE49-F238E27FC236}">
                <a16:creationId xmlns="" xmlns:a16="http://schemas.microsoft.com/office/drawing/2014/main" id="{B48921D7-C6D9-4F27-A93D-60E6434B7C06}"/>
              </a:ext>
            </a:extLst>
          </p:cNvPr>
          <p:cNvPicPr preferRelativeResize="0"/>
          <p:nvPr/>
        </p:nvPicPr>
        <p:blipFill rotWithShape="1">
          <a:blip r:embed="rId27">
            <a:alphaModFix/>
          </a:blip>
          <a:srcRect/>
          <a:stretch/>
        </p:blipFill>
        <p:spPr>
          <a:xfrm>
            <a:off x="7468397" y="4311609"/>
            <a:ext cx="677219" cy="750346"/>
          </a:xfrm>
          <a:prstGeom prst="rect">
            <a:avLst/>
          </a:prstGeom>
          <a:noFill/>
          <a:ln>
            <a:noFill/>
          </a:ln>
        </p:spPr>
      </p:pic>
      <p:pic>
        <p:nvPicPr>
          <p:cNvPr id="40" name="Google Shape;300;p43">
            <a:extLst>
              <a:ext uri="{FF2B5EF4-FFF2-40B4-BE49-F238E27FC236}">
                <a16:creationId xmlns="" xmlns:a16="http://schemas.microsoft.com/office/drawing/2014/main" id="{A98DDBCC-1520-4911-A3CF-E2203D27AAFC}"/>
              </a:ext>
            </a:extLst>
          </p:cNvPr>
          <p:cNvPicPr preferRelativeResize="0"/>
          <p:nvPr/>
        </p:nvPicPr>
        <p:blipFill rotWithShape="1">
          <a:blip r:embed="rId28">
            <a:alphaModFix/>
          </a:blip>
          <a:srcRect l="3827" t="32162" r="4113" b="32271"/>
          <a:stretch/>
        </p:blipFill>
        <p:spPr>
          <a:xfrm>
            <a:off x="3880342" y="233711"/>
            <a:ext cx="1521899" cy="391270"/>
          </a:xfrm>
          <a:prstGeom prst="rect">
            <a:avLst/>
          </a:prstGeom>
          <a:noFill/>
          <a:ln>
            <a:noFill/>
          </a:ln>
        </p:spPr>
      </p:pic>
      <p:pic>
        <p:nvPicPr>
          <p:cNvPr id="41" name="Google Shape;301;p43">
            <a:extLst>
              <a:ext uri="{FF2B5EF4-FFF2-40B4-BE49-F238E27FC236}">
                <a16:creationId xmlns="" xmlns:a16="http://schemas.microsoft.com/office/drawing/2014/main" id="{160C4646-621A-40FD-A465-01238F77B225}"/>
              </a:ext>
            </a:extLst>
          </p:cNvPr>
          <p:cNvPicPr preferRelativeResize="0"/>
          <p:nvPr/>
        </p:nvPicPr>
        <p:blipFill rotWithShape="1">
          <a:blip r:embed="rId29">
            <a:alphaModFix/>
          </a:blip>
          <a:srcRect/>
          <a:stretch/>
        </p:blipFill>
        <p:spPr>
          <a:xfrm>
            <a:off x="4329784" y="3754281"/>
            <a:ext cx="1394981" cy="559568"/>
          </a:xfrm>
          <a:prstGeom prst="rect">
            <a:avLst/>
          </a:prstGeom>
          <a:noFill/>
          <a:ln>
            <a:noFill/>
          </a:ln>
        </p:spPr>
      </p:pic>
      <p:pic>
        <p:nvPicPr>
          <p:cNvPr id="42" name="Google Shape;302;p43">
            <a:extLst>
              <a:ext uri="{FF2B5EF4-FFF2-40B4-BE49-F238E27FC236}">
                <a16:creationId xmlns="" xmlns:a16="http://schemas.microsoft.com/office/drawing/2014/main" id="{2E65A1E5-3382-40D9-8B8A-44DE29CBF071}"/>
              </a:ext>
            </a:extLst>
          </p:cNvPr>
          <p:cNvPicPr preferRelativeResize="0"/>
          <p:nvPr/>
        </p:nvPicPr>
        <p:blipFill rotWithShape="1">
          <a:blip r:embed="rId30">
            <a:alphaModFix/>
          </a:blip>
          <a:srcRect l="6556" t="22540" r="6644" b="24309"/>
          <a:stretch/>
        </p:blipFill>
        <p:spPr>
          <a:xfrm>
            <a:off x="2267731" y="2120577"/>
            <a:ext cx="1078434" cy="660367"/>
          </a:xfrm>
          <a:prstGeom prst="rect">
            <a:avLst/>
          </a:prstGeom>
          <a:noFill/>
          <a:ln>
            <a:noFill/>
          </a:ln>
        </p:spPr>
      </p:pic>
    </p:spTree>
    <p:extLst>
      <p:ext uri="{BB962C8B-B14F-4D97-AF65-F5344CB8AC3E}">
        <p14:creationId xmlns:p14="http://schemas.microsoft.com/office/powerpoint/2010/main" val="53146903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D2006DCC-B324-438A-B3DF-0A3890EACADF}"/>
              </a:ext>
            </a:extLst>
          </p:cNvPr>
          <p:cNvGrpSpPr/>
          <p:nvPr/>
        </p:nvGrpSpPr>
        <p:grpSpPr>
          <a:xfrm>
            <a:off x="3124113" y="4827613"/>
            <a:ext cx="3630353" cy="270694"/>
            <a:chOff x="7236444" y="6470421"/>
            <a:chExt cx="3063129" cy="310662"/>
          </a:xfrm>
        </p:grpSpPr>
        <p:sp>
          <p:nvSpPr>
            <p:cNvPr id="6" name="TextBox 5">
              <a:extLst>
                <a:ext uri="{FF2B5EF4-FFF2-40B4-BE49-F238E27FC236}">
                  <a16:creationId xmlns="" xmlns:a16="http://schemas.microsoft.com/office/drawing/2014/main" id="{6592A3E9-BE2B-4113-9242-7D007E9C74E6}"/>
                </a:ext>
              </a:extLst>
            </p:cNvPr>
            <p:cNvSpPr txBox="1"/>
            <p:nvPr userDrawn="1"/>
          </p:nvSpPr>
          <p:spPr>
            <a:xfrm>
              <a:off x="7547106" y="6492261"/>
              <a:ext cx="2752467" cy="211932"/>
            </a:xfrm>
            <a:prstGeom prst="rect">
              <a:avLst/>
            </a:prstGeom>
            <a:noFill/>
          </p:spPr>
          <p:txBody>
            <a:bodyPr wrap="square" lIns="0" tIns="0" rIns="0" bIns="0" rtlCol="0">
              <a:spAutoFit/>
            </a:bodyPr>
            <a:lstStyle/>
            <a:p>
              <a:r>
                <a:rPr lang="en-GB" sz="1200" b="0" i="0" dirty="0">
                  <a:solidFill>
                    <a:srgbClr val="E1007E"/>
                  </a:solidFill>
                  <a:latin typeface="Avenir Roman" panose="02000503020000020003" pitchFamily="2" charset="0"/>
                </a:rPr>
                <a:t>@</a:t>
              </a:r>
              <a:r>
                <a:rPr lang="en-GB" sz="1200" b="0" i="0" dirty="0" err="1">
                  <a:solidFill>
                    <a:srgbClr val="E1007E"/>
                  </a:solidFill>
                  <a:latin typeface="Avenir Roman" panose="02000503020000020003" pitchFamily="2" charset="0"/>
                </a:rPr>
                <a:t>MovementToWork</a:t>
              </a:r>
              <a:r>
                <a:rPr lang="en-GB" sz="1200" dirty="0">
                  <a:solidFill>
                    <a:srgbClr val="E1007E"/>
                  </a:solidFill>
                  <a:latin typeface="Avenir Roman" panose="02000503020000020003" pitchFamily="2" charset="0"/>
                </a:rPr>
                <a:t> #</a:t>
              </a:r>
              <a:r>
                <a:rPr lang="en-GB" sz="1200" dirty="0" err="1">
                  <a:solidFill>
                    <a:srgbClr val="E1007E"/>
                  </a:solidFill>
                  <a:latin typeface="Avenir Roman" panose="02000503020000020003" pitchFamily="2" charset="0"/>
                </a:rPr>
                <a:t>YoungPeopleWork</a:t>
              </a:r>
              <a:endParaRPr lang="en-GB" sz="1200" dirty="0">
                <a:solidFill>
                  <a:srgbClr val="E1007E"/>
                </a:solidFill>
                <a:latin typeface="Avenir Roman" panose="02000503020000020003" pitchFamily="2" charset="0"/>
              </a:endParaRPr>
            </a:p>
          </p:txBody>
        </p:sp>
        <p:pic>
          <p:nvPicPr>
            <p:cNvPr id="7" name="Picture 6" descr="A close up of a logo&#10;&#10;Description automatically generated">
              <a:extLst>
                <a:ext uri="{FF2B5EF4-FFF2-40B4-BE49-F238E27FC236}">
                  <a16:creationId xmlns="" xmlns:a16="http://schemas.microsoft.com/office/drawing/2014/main" id="{4D2BD30E-8BD0-4A05-B011-B874CCFB24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444" y="6470421"/>
              <a:ext cx="310662" cy="310662"/>
            </a:xfrm>
            <a:prstGeom prst="rect">
              <a:avLst/>
            </a:prstGeom>
          </p:spPr>
        </p:pic>
      </p:grpSp>
      <p:pic>
        <p:nvPicPr>
          <p:cNvPr id="8" name="Picture 2" descr="Image result for instagram logo">
            <a:extLst>
              <a:ext uri="{FF2B5EF4-FFF2-40B4-BE49-F238E27FC236}">
                <a16:creationId xmlns="" xmlns:a16="http://schemas.microsoft.com/office/drawing/2014/main" id="{89D39AAC-BA5B-42BF-B2E1-FC11860879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9038" y="4825849"/>
            <a:ext cx="272457" cy="2724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 xmlns:a16="http://schemas.microsoft.com/office/drawing/2014/main" id="{78B4893E-30B0-42DA-BA49-A2A5B014A9A5}"/>
              </a:ext>
            </a:extLst>
          </p:cNvPr>
          <p:cNvPicPr>
            <a:picLocks noChangeAspect="1"/>
          </p:cNvPicPr>
          <p:nvPr/>
        </p:nvPicPr>
        <p:blipFill>
          <a:blip r:embed="rId5"/>
          <a:stretch>
            <a:fillRect/>
          </a:stretch>
        </p:blipFill>
        <p:spPr>
          <a:xfrm>
            <a:off x="2493122" y="4825849"/>
            <a:ext cx="272457" cy="272457"/>
          </a:xfrm>
          <a:prstGeom prst="rect">
            <a:avLst/>
          </a:prstGeom>
          <a:solidFill>
            <a:srgbClr val="E1007E"/>
          </a:solidFill>
        </p:spPr>
      </p:pic>
      <p:pic>
        <p:nvPicPr>
          <p:cNvPr id="10" name="Picture 9" descr="A close up of graphics&#10;&#10;Description automatically generated">
            <a:extLst>
              <a:ext uri="{FF2B5EF4-FFF2-40B4-BE49-F238E27FC236}">
                <a16:creationId xmlns="" xmlns:a16="http://schemas.microsoft.com/office/drawing/2014/main" id="{A20D006A-2AD2-4939-B6DA-2EE2EF8584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5382" y="119393"/>
            <a:ext cx="780699" cy="697116"/>
          </a:xfrm>
          <a:prstGeom prst="rect">
            <a:avLst/>
          </a:prstGeom>
        </p:spPr>
      </p:pic>
      <p:pic>
        <p:nvPicPr>
          <p:cNvPr id="8194" name="Picture 2" descr="Image result for doesnt add up">
            <a:extLst>
              <a:ext uri="{FF2B5EF4-FFF2-40B4-BE49-F238E27FC236}">
                <a16:creationId xmlns="" xmlns:a16="http://schemas.microsoft.com/office/drawing/2014/main" id="{CE27AD7C-10B7-4528-A847-AD3CD164D9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516" y="927409"/>
            <a:ext cx="7508968" cy="3440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77189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D2006DCC-B324-438A-B3DF-0A3890EACADF}"/>
              </a:ext>
            </a:extLst>
          </p:cNvPr>
          <p:cNvGrpSpPr/>
          <p:nvPr/>
        </p:nvGrpSpPr>
        <p:grpSpPr>
          <a:xfrm>
            <a:off x="3124113" y="4827613"/>
            <a:ext cx="3630353" cy="270694"/>
            <a:chOff x="7236444" y="6470421"/>
            <a:chExt cx="3063129" cy="310662"/>
          </a:xfrm>
        </p:grpSpPr>
        <p:sp>
          <p:nvSpPr>
            <p:cNvPr id="6" name="TextBox 5">
              <a:extLst>
                <a:ext uri="{FF2B5EF4-FFF2-40B4-BE49-F238E27FC236}">
                  <a16:creationId xmlns="" xmlns:a16="http://schemas.microsoft.com/office/drawing/2014/main" id="{6592A3E9-BE2B-4113-9242-7D007E9C74E6}"/>
                </a:ext>
              </a:extLst>
            </p:cNvPr>
            <p:cNvSpPr txBox="1"/>
            <p:nvPr userDrawn="1"/>
          </p:nvSpPr>
          <p:spPr>
            <a:xfrm>
              <a:off x="7547106" y="6492261"/>
              <a:ext cx="2752467" cy="211932"/>
            </a:xfrm>
            <a:prstGeom prst="rect">
              <a:avLst/>
            </a:prstGeom>
            <a:noFill/>
          </p:spPr>
          <p:txBody>
            <a:bodyPr wrap="square" lIns="0" tIns="0" rIns="0" bIns="0" rtlCol="0">
              <a:spAutoFit/>
            </a:bodyPr>
            <a:lstStyle/>
            <a:p>
              <a:r>
                <a:rPr lang="en-GB" sz="1200" b="0" i="0" dirty="0">
                  <a:solidFill>
                    <a:srgbClr val="E1007E"/>
                  </a:solidFill>
                  <a:latin typeface="Avenir Roman" panose="02000503020000020003" pitchFamily="2" charset="0"/>
                </a:rPr>
                <a:t>@</a:t>
              </a:r>
              <a:r>
                <a:rPr lang="en-GB" sz="1200" b="0" i="0" dirty="0" err="1">
                  <a:solidFill>
                    <a:srgbClr val="E1007E"/>
                  </a:solidFill>
                  <a:latin typeface="Avenir Roman" panose="02000503020000020003" pitchFamily="2" charset="0"/>
                </a:rPr>
                <a:t>MovementToWork</a:t>
              </a:r>
              <a:r>
                <a:rPr lang="en-GB" sz="1200" dirty="0">
                  <a:solidFill>
                    <a:srgbClr val="E1007E"/>
                  </a:solidFill>
                  <a:latin typeface="Avenir Roman" panose="02000503020000020003" pitchFamily="2" charset="0"/>
                </a:rPr>
                <a:t> #</a:t>
              </a:r>
              <a:r>
                <a:rPr lang="en-GB" sz="1200" dirty="0" err="1">
                  <a:solidFill>
                    <a:srgbClr val="E1007E"/>
                  </a:solidFill>
                  <a:latin typeface="Avenir Roman" panose="02000503020000020003" pitchFamily="2" charset="0"/>
                </a:rPr>
                <a:t>YoungPeopleWork</a:t>
              </a:r>
              <a:endParaRPr lang="en-GB" sz="1200" dirty="0">
                <a:solidFill>
                  <a:srgbClr val="E1007E"/>
                </a:solidFill>
                <a:latin typeface="Avenir Roman" panose="02000503020000020003" pitchFamily="2" charset="0"/>
              </a:endParaRPr>
            </a:p>
          </p:txBody>
        </p:sp>
        <p:pic>
          <p:nvPicPr>
            <p:cNvPr id="7" name="Picture 6" descr="A close up of a logo&#10;&#10;Description automatically generated">
              <a:extLst>
                <a:ext uri="{FF2B5EF4-FFF2-40B4-BE49-F238E27FC236}">
                  <a16:creationId xmlns="" xmlns:a16="http://schemas.microsoft.com/office/drawing/2014/main" id="{4D2BD30E-8BD0-4A05-B011-B874CCFB24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444" y="6470421"/>
              <a:ext cx="310662" cy="310662"/>
            </a:xfrm>
            <a:prstGeom prst="rect">
              <a:avLst/>
            </a:prstGeom>
          </p:spPr>
        </p:pic>
      </p:grpSp>
      <p:pic>
        <p:nvPicPr>
          <p:cNvPr id="8" name="Picture 2" descr="Image result for instagram logo">
            <a:extLst>
              <a:ext uri="{FF2B5EF4-FFF2-40B4-BE49-F238E27FC236}">
                <a16:creationId xmlns="" xmlns:a16="http://schemas.microsoft.com/office/drawing/2014/main" id="{89D39AAC-BA5B-42BF-B2E1-FC11860879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9038" y="4825849"/>
            <a:ext cx="272457" cy="2724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 xmlns:a16="http://schemas.microsoft.com/office/drawing/2014/main" id="{78B4893E-30B0-42DA-BA49-A2A5B014A9A5}"/>
              </a:ext>
            </a:extLst>
          </p:cNvPr>
          <p:cNvPicPr>
            <a:picLocks noChangeAspect="1"/>
          </p:cNvPicPr>
          <p:nvPr/>
        </p:nvPicPr>
        <p:blipFill>
          <a:blip r:embed="rId5"/>
          <a:stretch>
            <a:fillRect/>
          </a:stretch>
        </p:blipFill>
        <p:spPr>
          <a:xfrm>
            <a:off x="2493122" y="4825849"/>
            <a:ext cx="272457" cy="272457"/>
          </a:xfrm>
          <a:prstGeom prst="rect">
            <a:avLst/>
          </a:prstGeom>
          <a:solidFill>
            <a:srgbClr val="E1007E"/>
          </a:solidFill>
        </p:spPr>
      </p:pic>
      <p:pic>
        <p:nvPicPr>
          <p:cNvPr id="10" name="Picture 9" descr="A close up of graphics&#10;&#10;Description automatically generated">
            <a:extLst>
              <a:ext uri="{FF2B5EF4-FFF2-40B4-BE49-F238E27FC236}">
                <a16:creationId xmlns="" xmlns:a16="http://schemas.microsoft.com/office/drawing/2014/main" id="{A20D006A-2AD2-4939-B6DA-2EE2EF8584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5382" y="119393"/>
            <a:ext cx="780699" cy="697116"/>
          </a:xfrm>
          <a:prstGeom prst="rect">
            <a:avLst/>
          </a:prstGeom>
        </p:spPr>
      </p:pic>
      <p:pic>
        <p:nvPicPr>
          <p:cNvPr id="10242" name="Picture 2" descr="Image result for connecting">
            <a:extLst>
              <a:ext uri="{FF2B5EF4-FFF2-40B4-BE49-F238E27FC236}">
                <a16:creationId xmlns="" xmlns:a16="http://schemas.microsoft.com/office/drawing/2014/main" id="{15A054C6-11F9-4C92-93F7-9E9FB2C6C5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7144"/>
            <a:ext cx="9144000" cy="5195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532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D2006DCC-B324-438A-B3DF-0A3890EACADF}"/>
              </a:ext>
            </a:extLst>
          </p:cNvPr>
          <p:cNvGrpSpPr/>
          <p:nvPr/>
        </p:nvGrpSpPr>
        <p:grpSpPr>
          <a:xfrm>
            <a:off x="3124113" y="4827613"/>
            <a:ext cx="3630353" cy="270694"/>
            <a:chOff x="7236444" y="6470421"/>
            <a:chExt cx="3063129" cy="310662"/>
          </a:xfrm>
        </p:grpSpPr>
        <p:sp>
          <p:nvSpPr>
            <p:cNvPr id="6" name="TextBox 5">
              <a:extLst>
                <a:ext uri="{FF2B5EF4-FFF2-40B4-BE49-F238E27FC236}">
                  <a16:creationId xmlns="" xmlns:a16="http://schemas.microsoft.com/office/drawing/2014/main" id="{6592A3E9-BE2B-4113-9242-7D007E9C74E6}"/>
                </a:ext>
              </a:extLst>
            </p:cNvPr>
            <p:cNvSpPr txBox="1"/>
            <p:nvPr userDrawn="1"/>
          </p:nvSpPr>
          <p:spPr>
            <a:xfrm>
              <a:off x="7547106" y="6492261"/>
              <a:ext cx="2752467" cy="211932"/>
            </a:xfrm>
            <a:prstGeom prst="rect">
              <a:avLst/>
            </a:prstGeom>
            <a:noFill/>
          </p:spPr>
          <p:txBody>
            <a:bodyPr wrap="square" lIns="0" tIns="0" rIns="0" bIns="0" rtlCol="0">
              <a:spAutoFit/>
            </a:bodyPr>
            <a:lstStyle/>
            <a:p>
              <a:r>
                <a:rPr lang="en-GB" sz="1200" b="0" i="0" dirty="0">
                  <a:solidFill>
                    <a:srgbClr val="E1007E"/>
                  </a:solidFill>
                  <a:latin typeface="Avenir Roman" panose="02000503020000020003" pitchFamily="2" charset="0"/>
                </a:rPr>
                <a:t>@</a:t>
              </a:r>
              <a:r>
                <a:rPr lang="en-GB" sz="1200" b="0" i="0" dirty="0" err="1">
                  <a:solidFill>
                    <a:srgbClr val="E1007E"/>
                  </a:solidFill>
                  <a:latin typeface="Avenir Roman" panose="02000503020000020003" pitchFamily="2" charset="0"/>
                </a:rPr>
                <a:t>MovementToWork</a:t>
              </a:r>
              <a:r>
                <a:rPr lang="en-GB" sz="1200" dirty="0">
                  <a:solidFill>
                    <a:srgbClr val="E1007E"/>
                  </a:solidFill>
                  <a:latin typeface="Avenir Roman" panose="02000503020000020003" pitchFamily="2" charset="0"/>
                </a:rPr>
                <a:t> #</a:t>
              </a:r>
              <a:r>
                <a:rPr lang="en-GB" sz="1200" dirty="0" err="1">
                  <a:solidFill>
                    <a:srgbClr val="E1007E"/>
                  </a:solidFill>
                  <a:latin typeface="Avenir Roman" panose="02000503020000020003" pitchFamily="2" charset="0"/>
                </a:rPr>
                <a:t>YoungPeopleWork</a:t>
              </a:r>
              <a:endParaRPr lang="en-GB" sz="1200" dirty="0">
                <a:solidFill>
                  <a:srgbClr val="E1007E"/>
                </a:solidFill>
                <a:latin typeface="Avenir Roman" panose="02000503020000020003" pitchFamily="2" charset="0"/>
              </a:endParaRPr>
            </a:p>
          </p:txBody>
        </p:sp>
        <p:pic>
          <p:nvPicPr>
            <p:cNvPr id="7" name="Picture 6" descr="A close up of a logo&#10;&#10;Description automatically generated">
              <a:extLst>
                <a:ext uri="{FF2B5EF4-FFF2-40B4-BE49-F238E27FC236}">
                  <a16:creationId xmlns="" xmlns:a16="http://schemas.microsoft.com/office/drawing/2014/main" id="{4D2BD30E-8BD0-4A05-B011-B874CCFB24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444" y="6470421"/>
              <a:ext cx="310662" cy="310662"/>
            </a:xfrm>
            <a:prstGeom prst="rect">
              <a:avLst/>
            </a:prstGeom>
          </p:spPr>
        </p:pic>
      </p:grpSp>
      <p:pic>
        <p:nvPicPr>
          <p:cNvPr id="8" name="Picture 2" descr="Image result for instagram logo">
            <a:extLst>
              <a:ext uri="{FF2B5EF4-FFF2-40B4-BE49-F238E27FC236}">
                <a16:creationId xmlns="" xmlns:a16="http://schemas.microsoft.com/office/drawing/2014/main" id="{89D39AAC-BA5B-42BF-B2E1-FC11860879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9038" y="4825849"/>
            <a:ext cx="272457" cy="2724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 xmlns:a16="http://schemas.microsoft.com/office/drawing/2014/main" id="{78B4893E-30B0-42DA-BA49-A2A5B014A9A5}"/>
              </a:ext>
            </a:extLst>
          </p:cNvPr>
          <p:cNvPicPr>
            <a:picLocks noChangeAspect="1"/>
          </p:cNvPicPr>
          <p:nvPr/>
        </p:nvPicPr>
        <p:blipFill>
          <a:blip r:embed="rId5"/>
          <a:stretch>
            <a:fillRect/>
          </a:stretch>
        </p:blipFill>
        <p:spPr>
          <a:xfrm>
            <a:off x="2493122" y="4825849"/>
            <a:ext cx="272457" cy="272457"/>
          </a:xfrm>
          <a:prstGeom prst="rect">
            <a:avLst/>
          </a:prstGeom>
          <a:solidFill>
            <a:srgbClr val="E1007E"/>
          </a:solidFill>
        </p:spPr>
      </p:pic>
      <p:pic>
        <p:nvPicPr>
          <p:cNvPr id="10" name="Picture 9" descr="A close up of graphics&#10;&#10;Description automatically generated">
            <a:extLst>
              <a:ext uri="{FF2B5EF4-FFF2-40B4-BE49-F238E27FC236}">
                <a16:creationId xmlns="" xmlns:a16="http://schemas.microsoft.com/office/drawing/2014/main" id="{A20D006A-2AD2-4939-B6DA-2EE2EF8584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5382" y="119393"/>
            <a:ext cx="780699" cy="697116"/>
          </a:xfrm>
          <a:prstGeom prst="rect">
            <a:avLst/>
          </a:prstGeom>
        </p:spPr>
      </p:pic>
      <p:pic>
        <p:nvPicPr>
          <p:cNvPr id="10242" name="Picture 2" descr="Image result for connecting">
            <a:extLst>
              <a:ext uri="{FF2B5EF4-FFF2-40B4-BE49-F238E27FC236}">
                <a16:creationId xmlns="" xmlns:a16="http://schemas.microsoft.com/office/drawing/2014/main" id="{15A054C6-11F9-4C92-93F7-9E9FB2C6C5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7144"/>
            <a:ext cx="9144000" cy="51954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Diagram 10">
            <a:extLst>
              <a:ext uri="{FF2B5EF4-FFF2-40B4-BE49-F238E27FC236}">
                <a16:creationId xmlns="" xmlns:a16="http://schemas.microsoft.com/office/drawing/2014/main" id="{30508521-91BC-4F34-870F-7E1EE4627797}"/>
              </a:ext>
            </a:extLst>
          </p:cNvPr>
          <p:cNvGraphicFramePr/>
          <p:nvPr>
            <p:extLst>
              <p:ext uri="{D42A27DB-BD31-4B8C-83A1-F6EECF244321}">
                <p14:modId xmlns:p14="http://schemas.microsoft.com/office/powerpoint/2010/main" val="4191866143"/>
              </p:ext>
            </p:extLst>
          </p:nvPr>
        </p:nvGraphicFramePr>
        <p:xfrm>
          <a:off x="6759131" y="305935"/>
          <a:ext cx="2266950" cy="465614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5469573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33"/>
          <p:cNvSpPr txBox="1">
            <a:spLocks noGrp="1"/>
          </p:cNvSpPr>
          <p:nvPr>
            <p:ph type="title"/>
          </p:nvPr>
        </p:nvSpPr>
        <p:spPr>
          <a:xfrm>
            <a:off x="231605" y="863199"/>
            <a:ext cx="7973400" cy="554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en-GB"/>
              <a:t>Agenda</a:t>
            </a:r>
            <a:endParaRPr/>
          </a:p>
        </p:txBody>
      </p:sp>
      <p:sp>
        <p:nvSpPr>
          <p:cNvPr id="153" name="Google Shape;153;p33"/>
          <p:cNvSpPr txBox="1">
            <a:spLocks noGrp="1"/>
          </p:cNvSpPr>
          <p:nvPr>
            <p:ph type="body" idx="2"/>
          </p:nvPr>
        </p:nvSpPr>
        <p:spPr>
          <a:xfrm>
            <a:off x="357000" y="1710450"/>
            <a:ext cx="8430000" cy="297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solidFill>
                  <a:srgbClr val="C00000"/>
                </a:solidFill>
              </a:rPr>
              <a:t>An introduction to the Inclusive Economy Partnership </a:t>
            </a:r>
            <a:endParaRPr dirty="0">
              <a:solidFill>
                <a:srgbClr val="C00000"/>
              </a:solidFill>
            </a:endParaRPr>
          </a:p>
          <a:p>
            <a:pPr marL="0" lvl="0" indent="0" algn="l" rtl="0">
              <a:lnSpc>
                <a:spcPct val="100000"/>
              </a:lnSpc>
              <a:spcBef>
                <a:spcPts val="0"/>
              </a:spcBef>
              <a:spcAft>
                <a:spcPts val="0"/>
              </a:spcAft>
              <a:buSzPts val="1400"/>
              <a:buNone/>
            </a:pPr>
            <a:r>
              <a:rPr lang="en-GB" i="1" dirty="0" err="1"/>
              <a:t>Shevaun</a:t>
            </a:r>
            <a:r>
              <a:rPr lang="en-GB" i="1" dirty="0"/>
              <a:t> </a:t>
            </a:r>
            <a:r>
              <a:rPr lang="en-GB" i="1" dirty="0" err="1"/>
              <a:t>Haviland</a:t>
            </a:r>
            <a:r>
              <a:rPr lang="en-GB" i="1" dirty="0"/>
              <a:t>, Deputy Director of Business Partnerships, Cabinet Office </a:t>
            </a:r>
            <a:endParaRPr dirty="0"/>
          </a:p>
          <a:p>
            <a:pPr marL="0" lvl="0" indent="0" algn="l" rtl="0">
              <a:lnSpc>
                <a:spcPct val="100000"/>
              </a:lnSpc>
              <a:spcBef>
                <a:spcPts val="0"/>
              </a:spcBef>
              <a:spcAft>
                <a:spcPts val="0"/>
              </a:spcAft>
              <a:buSzPts val="1400"/>
              <a:buNone/>
            </a:pPr>
            <a:endParaRPr i="1" dirty="0"/>
          </a:p>
          <a:p>
            <a:pPr marL="0" lvl="0" indent="0" algn="l" rtl="0">
              <a:lnSpc>
                <a:spcPct val="100000"/>
              </a:lnSpc>
              <a:spcBef>
                <a:spcPts val="0"/>
              </a:spcBef>
              <a:spcAft>
                <a:spcPts val="0"/>
              </a:spcAft>
              <a:buSzPts val="1400"/>
              <a:buNone/>
            </a:pPr>
            <a:r>
              <a:rPr lang="en-GB" dirty="0">
                <a:solidFill>
                  <a:srgbClr val="C00000"/>
                </a:solidFill>
              </a:rPr>
              <a:t>The Transition to Work Pilot in the West Midlands </a:t>
            </a:r>
            <a:endParaRPr dirty="0">
              <a:solidFill>
                <a:srgbClr val="C00000"/>
              </a:solidFill>
            </a:endParaRPr>
          </a:p>
          <a:p>
            <a:pPr marL="0" lvl="0" indent="0" algn="l" rtl="0">
              <a:lnSpc>
                <a:spcPct val="100000"/>
              </a:lnSpc>
              <a:spcBef>
                <a:spcPts val="0"/>
              </a:spcBef>
              <a:spcAft>
                <a:spcPts val="0"/>
              </a:spcAft>
              <a:buSzPts val="1400"/>
              <a:buNone/>
            </a:pPr>
            <a:r>
              <a:rPr lang="en-GB" i="1" dirty="0"/>
              <a:t>James </a:t>
            </a:r>
            <a:r>
              <a:rPr lang="en-GB" i="1" dirty="0" err="1"/>
              <a:t>Ashall</a:t>
            </a:r>
            <a:r>
              <a:rPr lang="en-GB" i="1" dirty="0"/>
              <a:t>, CEO Movement to Work</a:t>
            </a:r>
            <a:endParaRPr i="1" dirty="0"/>
          </a:p>
          <a:p>
            <a:pPr marL="0" lvl="0" indent="0" algn="l" rtl="0">
              <a:lnSpc>
                <a:spcPct val="100000"/>
              </a:lnSpc>
              <a:spcBef>
                <a:spcPts val="0"/>
              </a:spcBef>
              <a:spcAft>
                <a:spcPts val="0"/>
              </a:spcAft>
              <a:buSzPts val="1400"/>
              <a:buNone/>
            </a:pPr>
            <a:endParaRPr i="1" dirty="0"/>
          </a:p>
          <a:p>
            <a:pPr marL="0" lvl="0" indent="0" algn="l" rtl="0">
              <a:lnSpc>
                <a:spcPct val="100000"/>
              </a:lnSpc>
              <a:spcBef>
                <a:spcPts val="0"/>
              </a:spcBef>
              <a:spcAft>
                <a:spcPts val="0"/>
              </a:spcAft>
              <a:buSzPts val="1400"/>
              <a:buNone/>
            </a:pPr>
            <a:r>
              <a:rPr lang="en-GB" dirty="0">
                <a:solidFill>
                  <a:srgbClr val="C00000"/>
                </a:solidFill>
              </a:rPr>
              <a:t>Panel discussion: There’s Power in Partnerships (Facilitated by </a:t>
            </a:r>
            <a:r>
              <a:rPr lang="en-GB" dirty="0" err="1">
                <a:solidFill>
                  <a:srgbClr val="C00000"/>
                </a:solidFill>
              </a:rPr>
              <a:t>Shevaun</a:t>
            </a:r>
            <a:r>
              <a:rPr lang="en-GB" dirty="0">
                <a:solidFill>
                  <a:srgbClr val="C00000"/>
                </a:solidFill>
              </a:rPr>
              <a:t> </a:t>
            </a:r>
            <a:r>
              <a:rPr lang="en-GB" dirty="0" err="1">
                <a:solidFill>
                  <a:srgbClr val="C00000"/>
                </a:solidFill>
              </a:rPr>
              <a:t>Haviland</a:t>
            </a:r>
            <a:r>
              <a:rPr lang="en-GB" dirty="0">
                <a:solidFill>
                  <a:srgbClr val="C00000"/>
                </a:solidFill>
              </a:rPr>
              <a:t>) </a:t>
            </a:r>
            <a:endParaRPr dirty="0">
              <a:solidFill>
                <a:srgbClr val="C00000"/>
              </a:solidFill>
            </a:endParaRPr>
          </a:p>
          <a:p>
            <a:pPr marL="457200" lvl="0" indent="-317500" algn="l" rtl="0">
              <a:lnSpc>
                <a:spcPct val="100000"/>
              </a:lnSpc>
              <a:spcBef>
                <a:spcPts val="0"/>
              </a:spcBef>
              <a:spcAft>
                <a:spcPts val="0"/>
              </a:spcAft>
              <a:buSzPts val="1400"/>
              <a:buChar char="-"/>
            </a:pPr>
            <a:r>
              <a:rPr lang="en-GB" i="1" dirty="0"/>
              <a:t>James </a:t>
            </a:r>
            <a:r>
              <a:rPr lang="en-GB" i="1" dirty="0" err="1"/>
              <a:t>Ashall</a:t>
            </a:r>
            <a:r>
              <a:rPr lang="en-GB" i="1" dirty="0"/>
              <a:t>, CEO Movement to Work </a:t>
            </a:r>
            <a:endParaRPr i="1" dirty="0"/>
          </a:p>
          <a:p>
            <a:pPr marL="457200" lvl="0" indent="-317500" algn="l" rtl="0">
              <a:lnSpc>
                <a:spcPct val="100000"/>
              </a:lnSpc>
              <a:spcBef>
                <a:spcPts val="0"/>
              </a:spcBef>
              <a:spcAft>
                <a:spcPts val="0"/>
              </a:spcAft>
              <a:buSzPts val="1400"/>
              <a:buChar char="-"/>
            </a:pPr>
            <a:r>
              <a:rPr lang="en-GB" i="1" dirty="0"/>
              <a:t>Matthew Poole, Senior Head of Regional Grant Making, Midlands, Big Lottery Fund</a:t>
            </a:r>
            <a:endParaRPr i="1" dirty="0"/>
          </a:p>
          <a:p>
            <a:pPr marL="457200" lvl="0" indent="-317500" algn="l" rtl="0">
              <a:lnSpc>
                <a:spcPct val="100000"/>
              </a:lnSpc>
              <a:spcBef>
                <a:spcPts val="0"/>
              </a:spcBef>
              <a:spcAft>
                <a:spcPts val="0"/>
              </a:spcAft>
              <a:buSzPts val="1400"/>
              <a:buChar char="-"/>
            </a:pPr>
            <a:r>
              <a:rPr lang="en-GB" i="1" dirty="0"/>
              <a:t>James Lindsay, Employment &amp; Skills Delivery Lead, West Midlands Combined Authority </a:t>
            </a:r>
            <a:endParaRPr lang="en-GB" i="1" dirty="0" smtClean="0"/>
          </a:p>
          <a:p>
            <a:pPr indent="-317500">
              <a:lnSpc>
                <a:spcPct val="100000"/>
              </a:lnSpc>
              <a:spcBef>
                <a:spcPts val="0"/>
              </a:spcBef>
              <a:buFont typeface="Arial"/>
              <a:buChar char="-"/>
            </a:pPr>
            <a:r>
              <a:rPr lang="en-GB" i="1" dirty="0" err="1"/>
              <a:t>Amerah</a:t>
            </a:r>
            <a:r>
              <a:rPr lang="en-GB" i="1" dirty="0"/>
              <a:t> </a:t>
            </a:r>
            <a:r>
              <a:rPr lang="en-GB" i="1" dirty="0" err="1"/>
              <a:t>Saleh</a:t>
            </a:r>
            <a:r>
              <a:rPr lang="en-GB" i="1" dirty="0"/>
              <a:t>, General Manager, Young Giant </a:t>
            </a:r>
            <a:r>
              <a:rPr lang="en-GB" i="1" dirty="0" err="1"/>
              <a:t>Beatfreeks</a:t>
            </a:r>
            <a:r>
              <a:rPr lang="en-GB" i="1" dirty="0"/>
              <a:t> Collective  </a:t>
            </a:r>
          </a:p>
          <a:p>
            <a:pPr lvl="0" indent="-317500">
              <a:lnSpc>
                <a:spcPct val="100000"/>
              </a:lnSpc>
              <a:spcBef>
                <a:spcPts val="0"/>
              </a:spcBef>
              <a:buChar char="-"/>
            </a:pPr>
            <a:r>
              <a:rPr lang="en-GB" i="1" dirty="0" err="1"/>
              <a:t>Sipho</a:t>
            </a:r>
            <a:r>
              <a:rPr lang="en-GB" i="1" dirty="0"/>
              <a:t> </a:t>
            </a:r>
            <a:r>
              <a:rPr lang="en-GB" i="1" dirty="0" err="1"/>
              <a:t>Ndlovu</a:t>
            </a:r>
            <a:r>
              <a:rPr lang="en-GB" i="1" dirty="0"/>
              <a:t>, member of the </a:t>
            </a:r>
            <a:r>
              <a:rPr lang="en-GB" i="1" dirty="0" err="1"/>
              <a:t>Beatfreeks</a:t>
            </a:r>
            <a:r>
              <a:rPr lang="en-GB" i="1" dirty="0"/>
              <a:t> community </a:t>
            </a:r>
            <a:endParaRPr i="1" dirty="0"/>
          </a:p>
          <a:p>
            <a:pPr marL="0" lvl="0" indent="0" algn="l" rtl="0">
              <a:lnSpc>
                <a:spcPct val="100000"/>
              </a:lnSpc>
              <a:spcBef>
                <a:spcPts val="0"/>
              </a:spcBef>
              <a:spcAft>
                <a:spcPts val="0"/>
              </a:spcAft>
              <a:buSzPts val="1400"/>
              <a:buNone/>
            </a:pPr>
            <a:endParaRPr i="1" dirty="0"/>
          </a:p>
          <a:p>
            <a:pPr marL="0" lvl="0" indent="0" algn="l" rtl="0">
              <a:lnSpc>
                <a:spcPct val="100000"/>
              </a:lnSpc>
              <a:spcBef>
                <a:spcPts val="0"/>
              </a:spcBef>
              <a:spcAft>
                <a:spcPts val="0"/>
              </a:spcAft>
              <a:buSzPts val="1400"/>
              <a:buNone/>
            </a:pPr>
            <a:r>
              <a:rPr lang="en-GB" dirty="0">
                <a:solidFill>
                  <a:srgbClr val="CC0000"/>
                </a:solidFill>
              </a:rPr>
              <a:t>Q&amp;A </a:t>
            </a:r>
            <a:endParaRPr dirty="0">
              <a:solidFill>
                <a:srgbClr val="CC0000"/>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18" name="Google Shape;282;p43">
            <a:extLst>
              <a:ext uri="{FF2B5EF4-FFF2-40B4-BE49-F238E27FC236}">
                <a16:creationId xmlns="" xmlns:a16="http://schemas.microsoft.com/office/drawing/2014/main" id="{F9E9935E-6DFD-4340-B8EB-D31546965DA5}"/>
              </a:ext>
            </a:extLst>
          </p:cNvPr>
          <p:cNvPicPr preferRelativeResize="0"/>
          <p:nvPr/>
        </p:nvPicPr>
        <p:blipFill rotWithShape="1">
          <a:blip r:embed="rId3">
            <a:alphaModFix/>
          </a:blip>
          <a:srcRect/>
          <a:stretch/>
        </p:blipFill>
        <p:spPr>
          <a:xfrm>
            <a:off x="3816493" y="2823888"/>
            <a:ext cx="1125562" cy="937968"/>
          </a:xfrm>
          <a:prstGeom prst="rect">
            <a:avLst/>
          </a:prstGeom>
          <a:noFill/>
          <a:ln>
            <a:noFill/>
          </a:ln>
        </p:spPr>
      </p:pic>
      <p:pic>
        <p:nvPicPr>
          <p:cNvPr id="19" name="Google Shape;283;p43">
            <a:extLst>
              <a:ext uri="{FF2B5EF4-FFF2-40B4-BE49-F238E27FC236}">
                <a16:creationId xmlns="" xmlns:a16="http://schemas.microsoft.com/office/drawing/2014/main" id="{B084D0F5-DFF4-4744-A188-4B45DBBE2370}"/>
              </a:ext>
            </a:extLst>
          </p:cNvPr>
          <p:cNvPicPr preferRelativeResize="0"/>
          <p:nvPr/>
        </p:nvPicPr>
        <p:blipFill rotWithShape="1">
          <a:blip r:embed="rId4">
            <a:alphaModFix/>
          </a:blip>
          <a:srcRect t="28049" b="30646"/>
          <a:stretch/>
        </p:blipFill>
        <p:spPr>
          <a:xfrm>
            <a:off x="2957728" y="1674328"/>
            <a:ext cx="2521685" cy="728610"/>
          </a:xfrm>
          <a:prstGeom prst="rect">
            <a:avLst/>
          </a:prstGeom>
          <a:noFill/>
          <a:ln>
            <a:noFill/>
          </a:ln>
        </p:spPr>
      </p:pic>
      <p:pic>
        <p:nvPicPr>
          <p:cNvPr id="12292" name="Picture 4" descr="Image result for uk topography map">
            <a:extLst>
              <a:ext uri="{FF2B5EF4-FFF2-40B4-BE49-F238E27FC236}">
                <a16:creationId xmlns="" xmlns:a16="http://schemas.microsoft.com/office/drawing/2014/main" id="{8BE497F6-1C8D-4161-8DA1-BD14541B4B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825" y="1457771"/>
            <a:ext cx="2521685" cy="2999091"/>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mage result for individual">
            <a:extLst>
              <a:ext uri="{FF2B5EF4-FFF2-40B4-BE49-F238E27FC236}">
                <a16:creationId xmlns="" xmlns:a16="http://schemas.microsoft.com/office/drawing/2014/main" id="{6A5CAF5F-9967-418A-82DC-76D099374E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8631" y="2127981"/>
            <a:ext cx="2884453" cy="149681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 xmlns:a16="http://schemas.microsoft.com/office/drawing/2014/main" id="{3E0E2119-77B2-4AA9-A079-C568D46C6DD5}"/>
              </a:ext>
            </a:extLst>
          </p:cNvPr>
          <p:cNvGrpSpPr/>
          <p:nvPr/>
        </p:nvGrpSpPr>
        <p:grpSpPr>
          <a:xfrm>
            <a:off x="3124113" y="4827613"/>
            <a:ext cx="3630353" cy="270694"/>
            <a:chOff x="7236444" y="6470421"/>
            <a:chExt cx="3063129" cy="310662"/>
          </a:xfrm>
        </p:grpSpPr>
        <p:sp>
          <p:nvSpPr>
            <p:cNvPr id="23" name="TextBox 22">
              <a:extLst>
                <a:ext uri="{FF2B5EF4-FFF2-40B4-BE49-F238E27FC236}">
                  <a16:creationId xmlns="" xmlns:a16="http://schemas.microsoft.com/office/drawing/2014/main" id="{9311D1C1-4642-417A-8592-26A0855980A0}"/>
                </a:ext>
              </a:extLst>
            </p:cNvPr>
            <p:cNvSpPr txBox="1"/>
            <p:nvPr userDrawn="1"/>
          </p:nvSpPr>
          <p:spPr>
            <a:xfrm>
              <a:off x="7547106" y="6492261"/>
              <a:ext cx="2752467" cy="211932"/>
            </a:xfrm>
            <a:prstGeom prst="rect">
              <a:avLst/>
            </a:prstGeom>
            <a:noFill/>
          </p:spPr>
          <p:txBody>
            <a:bodyPr wrap="square" lIns="0" tIns="0" rIns="0" bIns="0" rtlCol="0">
              <a:spAutoFit/>
            </a:bodyPr>
            <a:lstStyle/>
            <a:p>
              <a:r>
                <a:rPr lang="en-GB" sz="1200" b="0" i="0" dirty="0">
                  <a:solidFill>
                    <a:srgbClr val="E1007E"/>
                  </a:solidFill>
                  <a:latin typeface="Avenir Roman" panose="02000503020000020003" pitchFamily="2" charset="0"/>
                </a:rPr>
                <a:t>@</a:t>
              </a:r>
              <a:r>
                <a:rPr lang="en-GB" sz="1200" b="0" i="0" dirty="0" err="1">
                  <a:solidFill>
                    <a:srgbClr val="E1007E"/>
                  </a:solidFill>
                  <a:latin typeface="Avenir Roman" panose="02000503020000020003" pitchFamily="2" charset="0"/>
                </a:rPr>
                <a:t>MovementToWork</a:t>
              </a:r>
              <a:r>
                <a:rPr lang="en-GB" sz="1200" dirty="0">
                  <a:solidFill>
                    <a:srgbClr val="E1007E"/>
                  </a:solidFill>
                  <a:latin typeface="Avenir Roman" panose="02000503020000020003" pitchFamily="2" charset="0"/>
                </a:rPr>
                <a:t> #</a:t>
              </a:r>
              <a:r>
                <a:rPr lang="en-GB" sz="1200" dirty="0" err="1">
                  <a:solidFill>
                    <a:srgbClr val="E1007E"/>
                  </a:solidFill>
                  <a:latin typeface="Avenir Roman" panose="02000503020000020003" pitchFamily="2" charset="0"/>
                </a:rPr>
                <a:t>YoungPeopleWork</a:t>
              </a:r>
              <a:endParaRPr lang="en-GB" sz="1200" dirty="0">
                <a:solidFill>
                  <a:srgbClr val="E1007E"/>
                </a:solidFill>
                <a:latin typeface="Avenir Roman" panose="02000503020000020003" pitchFamily="2" charset="0"/>
              </a:endParaRPr>
            </a:p>
          </p:txBody>
        </p:sp>
        <p:pic>
          <p:nvPicPr>
            <p:cNvPr id="24" name="Picture 23" descr="A close up of a logo&#10;&#10;Description automatically generated">
              <a:extLst>
                <a:ext uri="{FF2B5EF4-FFF2-40B4-BE49-F238E27FC236}">
                  <a16:creationId xmlns="" xmlns:a16="http://schemas.microsoft.com/office/drawing/2014/main" id="{AD47AF84-3FE0-4EB6-9C2E-477D85F96AD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36444" y="6470421"/>
              <a:ext cx="310662" cy="310662"/>
            </a:xfrm>
            <a:prstGeom prst="rect">
              <a:avLst/>
            </a:prstGeom>
          </p:spPr>
        </p:pic>
      </p:grpSp>
      <p:pic>
        <p:nvPicPr>
          <p:cNvPr id="25" name="Picture 2" descr="Image result for instagram logo">
            <a:extLst>
              <a:ext uri="{FF2B5EF4-FFF2-40B4-BE49-F238E27FC236}">
                <a16:creationId xmlns="" xmlns:a16="http://schemas.microsoft.com/office/drawing/2014/main" id="{5F3543CB-F988-4535-8B2A-27A62C691BA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29038" y="4825849"/>
            <a:ext cx="272457" cy="2724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 xmlns:a16="http://schemas.microsoft.com/office/drawing/2014/main" id="{FC42FAB8-F718-410E-B26E-AAD398824DDA}"/>
              </a:ext>
            </a:extLst>
          </p:cNvPr>
          <p:cNvPicPr>
            <a:picLocks noChangeAspect="1"/>
          </p:cNvPicPr>
          <p:nvPr/>
        </p:nvPicPr>
        <p:blipFill>
          <a:blip r:embed="rId9"/>
          <a:stretch>
            <a:fillRect/>
          </a:stretch>
        </p:blipFill>
        <p:spPr>
          <a:xfrm>
            <a:off x="2493122" y="4825849"/>
            <a:ext cx="272457" cy="272457"/>
          </a:xfrm>
          <a:prstGeom prst="rect">
            <a:avLst/>
          </a:prstGeom>
          <a:solidFill>
            <a:srgbClr val="E1007E"/>
          </a:solidFill>
        </p:spPr>
      </p:pic>
      <p:pic>
        <p:nvPicPr>
          <p:cNvPr id="27" name="Picture 26" descr="A close up of graphics&#10;&#10;Description automatically generated">
            <a:extLst>
              <a:ext uri="{FF2B5EF4-FFF2-40B4-BE49-F238E27FC236}">
                <a16:creationId xmlns="" xmlns:a16="http://schemas.microsoft.com/office/drawing/2014/main" id="{3129B3A6-D7E3-4ADD-A189-09D25036F6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45382" y="119393"/>
            <a:ext cx="780699" cy="697116"/>
          </a:xfrm>
          <a:prstGeom prst="rect">
            <a:avLst/>
          </a:prstGeom>
        </p:spPr>
      </p:pic>
      <p:sp>
        <p:nvSpPr>
          <p:cNvPr id="30" name="Google Shape;346;p48">
            <a:extLst>
              <a:ext uri="{FF2B5EF4-FFF2-40B4-BE49-F238E27FC236}">
                <a16:creationId xmlns="" xmlns:a16="http://schemas.microsoft.com/office/drawing/2014/main" id="{A4AA8224-7360-455C-853A-A0E537B5E295}"/>
              </a:ext>
            </a:extLst>
          </p:cNvPr>
          <p:cNvSpPr txBox="1">
            <a:spLocks/>
          </p:cNvSpPr>
          <p:nvPr/>
        </p:nvSpPr>
        <p:spPr>
          <a:xfrm>
            <a:off x="771525" y="757165"/>
            <a:ext cx="7581899" cy="554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800" dirty="0"/>
              <a:t>A National challenge that needs an individual  solution</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7" name="Google Shape;333;p46">
            <a:extLst>
              <a:ext uri="{FF2B5EF4-FFF2-40B4-BE49-F238E27FC236}">
                <a16:creationId xmlns="" xmlns:a16="http://schemas.microsoft.com/office/drawing/2014/main" id="{489DA393-40D8-4B5A-AC13-39CFBD62CFD4}"/>
              </a:ext>
            </a:extLst>
          </p:cNvPr>
          <p:cNvPicPr preferRelativeResize="0"/>
          <p:nvPr/>
        </p:nvPicPr>
        <p:blipFill rotWithShape="1">
          <a:blip r:embed="rId3">
            <a:alphaModFix/>
          </a:blip>
          <a:srcRect/>
          <a:stretch/>
        </p:blipFill>
        <p:spPr>
          <a:xfrm>
            <a:off x="0" y="1683660"/>
            <a:ext cx="9144000" cy="729436"/>
          </a:xfrm>
          <a:prstGeom prst="rect">
            <a:avLst/>
          </a:prstGeom>
          <a:noFill/>
          <a:ln>
            <a:noFill/>
          </a:ln>
        </p:spPr>
      </p:pic>
      <p:pic>
        <p:nvPicPr>
          <p:cNvPr id="8" name="Google Shape;340;p47">
            <a:extLst>
              <a:ext uri="{FF2B5EF4-FFF2-40B4-BE49-F238E27FC236}">
                <a16:creationId xmlns="" xmlns:a16="http://schemas.microsoft.com/office/drawing/2014/main" id="{23AAA94D-E74E-460A-94BF-B1159E6B4D7C}"/>
              </a:ext>
            </a:extLst>
          </p:cNvPr>
          <p:cNvPicPr preferRelativeResize="0"/>
          <p:nvPr/>
        </p:nvPicPr>
        <p:blipFill rotWithShape="1">
          <a:blip r:embed="rId4">
            <a:alphaModFix/>
          </a:blip>
          <a:srcRect/>
          <a:stretch/>
        </p:blipFill>
        <p:spPr>
          <a:xfrm>
            <a:off x="0" y="2571750"/>
            <a:ext cx="6363499" cy="2400881"/>
          </a:xfrm>
          <a:prstGeom prst="rect">
            <a:avLst/>
          </a:prstGeom>
          <a:noFill/>
          <a:ln>
            <a:noFill/>
          </a:ln>
        </p:spPr>
      </p:pic>
      <p:grpSp>
        <p:nvGrpSpPr>
          <p:cNvPr id="9" name="Group 8">
            <a:extLst>
              <a:ext uri="{FF2B5EF4-FFF2-40B4-BE49-F238E27FC236}">
                <a16:creationId xmlns="" xmlns:a16="http://schemas.microsoft.com/office/drawing/2014/main" id="{B5EF86C1-E2F8-4B78-A4DC-A50867AA4D21}"/>
              </a:ext>
            </a:extLst>
          </p:cNvPr>
          <p:cNvGrpSpPr/>
          <p:nvPr/>
        </p:nvGrpSpPr>
        <p:grpSpPr>
          <a:xfrm>
            <a:off x="3124113" y="4827613"/>
            <a:ext cx="3630353" cy="270694"/>
            <a:chOff x="7236444" y="6470421"/>
            <a:chExt cx="3063129" cy="310662"/>
          </a:xfrm>
        </p:grpSpPr>
        <p:sp>
          <p:nvSpPr>
            <p:cNvPr id="10" name="TextBox 9">
              <a:extLst>
                <a:ext uri="{FF2B5EF4-FFF2-40B4-BE49-F238E27FC236}">
                  <a16:creationId xmlns="" xmlns:a16="http://schemas.microsoft.com/office/drawing/2014/main" id="{510F0C44-CE1C-425B-8547-6AACD50EE4B4}"/>
                </a:ext>
              </a:extLst>
            </p:cNvPr>
            <p:cNvSpPr txBox="1"/>
            <p:nvPr userDrawn="1"/>
          </p:nvSpPr>
          <p:spPr>
            <a:xfrm>
              <a:off x="7547106" y="6492261"/>
              <a:ext cx="2752467" cy="211932"/>
            </a:xfrm>
            <a:prstGeom prst="rect">
              <a:avLst/>
            </a:prstGeom>
            <a:noFill/>
          </p:spPr>
          <p:txBody>
            <a:bodyPr wrap="square" lIns="0" tIns="0" rIns="0" bIns="0" rtlCol="0">
              <a:spAutoFit/>
            </a:bodyPr>
            <a:lstStyle/>
            <a:p>
              <a:r>
                <a:rPr lang="en-GB" sz="1200" b="0" i="0" dirty="0">
                  <a:solidFill>
                    <a:srgbClr val="E1007E"/>
                  </a:solidFill>
                  <a:latin typeface="Avenir Roman" panose="02000503020000020003" pitchFamily="2" charset="0"/>
                </a:rPr>
                <a:t>@</a:t>
              </a:r>
              <a:r>
                <a:rPr lang="en-GB" sz="1200" b="0" i="0" dirty="0" err="1">
                  <a:solidFill>
                    <a:srgbClr val="E1007E"/>
                  </a:solidFill>
                  <a:latin typeface="Avenir Roman" panose="02000503020000020003" pitchFamily="2" charset="0"/>
                </a:rPr>
                <a:t>MovementToWork</a:t>
              </a:r>
              <a:r>
                <a:rPr lang="en-GB" sz="1200" dirty="0">
                  <a:solidFill>
                    <a:srgbClr val="E1007E"/>
                  </a:solidFill>
                  <a:latin typeface="Avenir Roman" panose="02000503020000020003" pitchFamily="2" charset="0"/>
                </a:rPr>
                <a:t> #</a:t>
              </a:r>
              <a:r>
                <a:rPr lang="en-GB" sz="1200" dirty="0" err="1">
                  <a:solidFill>
                    <a:srgbClr val="E1007E"/>
                  </a:solidFill>
                  <a:latin typeface="Avenir Roman" panose="02000503020000020003" pitchFamily="2" charset="0"/>
                </a:rPr>
                <a:t>YoungPeopleWork</a:t>
              </a:r>
              <a:endParaRPr lang="en-GB" sz="1200" dirty="0">
                <a:solidFill>
                  <a:srgbClr val="E1007E"/>
                </a:solidFill>
                <a:latin typeface="Avenir Roman" panose="02000503020000020003" pitchFamily="2" charset="0"/>
              </a:endParaRPr>
            </a:p>
          </p:txBody>
        </p:sp>
        <p:pic>
          <p:nvPicPr>
            <p:cNvPr id="11" name="Picture 10" descr="A close up of a logo&#10;&#10;Description automatically generated">
              <a:extLst>
                <a:ext uri="{FF2B5EF4-FFF2-40B4-BE49-F238E27FC236}">
                  <a16:creationId xmlns="" xmlns:a16="http://schemas.microsoft.com/office/drawing/2014/main" id="{F5DB35FD-FFE3-48CC-8A05-F21921B865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36444" y="6470421"/>
              <a:ext cx="310662" cy="310662"/>
            </a:xfrm>
            <a:prstGeom prst="rect">
              <a:avLst/>
            </a:prstGeom>
          </p:spPr>
        </p:pic>
      </p:grpSp>
      <p:pic>
        <p:nvPicPr>
          <p:cNvPr id="12" name="Picture 2" descr="Image result for instagram logo">
            <a:extLst>
              <a:ext uri="{FF2B5EF4-FFF2-40B4-BE49-F238E27FC236}">
                <a16:creationId xmlns="" xmlns:a16="http://schemas.microsoft.com/office/drawing/2014/main" id="{1860C1EF-43F0-4C7B-B8D9-0D039CFA162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29038" y="4825849"/>
            <a:ext cx="272457" cy="2724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 xmlns:a16="http://schemas.microsoft.com/office/drawing/2014/main" id="{DA2A7EF0-8FD6-42CC-83B9-9C943382378C}"/>
              </a:ext>
            </a:extLst>
          </p:cNvPr>
          <p:cNvPicPr>
            <a:picLocks noChangeAspect="1"/>
          </p:cNvPicPr>
          <p:nvPr/>
        </p:nvPicPr>
        <p:blipFill>
          <a:blip r:embed="rId7"/>
          <a:stretch>
            <a:fillRect/>
          </a:stretch>
        </p:blipFill>
        <p:spPr>
          <a:xfrm>
            <a:off x="2493122" y="4825849"/>
            <a:ext cx="272457" cy="272457"/>
          </a:xfrm>
          <a:prstGeom prst="rect">
            <a:avLst/>
          </a:prstGeom>
          <a:solidFill>
            <a:srgbClr val="E1007E"/>
          </a:solidFill>
        </p:spPr>
      </p:pic>
      <p:pic>
        <p:nvPicPr>
          <p:cNvPr id="14" name="Picture 13" descr="A close up of graphics&#10;&#10;Description automatically generated">
            <a:extLst>
              <a:ext uri="{FF2B5EF4-FFF2-40B4-BE49-F238E27FC236}">
                <a16:creationId xmlns="" xmlns:a16="http://schemas.microsoft.com/office/drawing/2014/main" id="{50D60502-F8AD-4451-A417-7405D76CEC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5382" y="119393"/>
            <a:ext cx="780699" cy="697116"/>
          </a:xfrm>
          <a:prstGeom prst="rect">
            <a:avLst/>
          </a:prstGeom>
        </p:spPr>
      </p:pic>
      <p:sp>
        <p:nvSpPr>
          <p:cNvPr id="17" name="Google Shape;346;p48">
            <a:extLst>
              <a:ext uri="{FF2B5EF4-FFF2-40B4-BE49-F238E27FC236}">
                <a16:creationId xmlns="" xmlns:a16="http://schemas.microsoft.com/office/drawing/2014/main" id="{AB8E7300-CCFF-479C-A6FB-2E8EC98374E9}"/>
              </a:ext>
            </a:extLst>
          </p:cNvPr>
          <p:cNvSpPr txBox="1">
            <a:spLocks/>
          </p:cNvSpPr>
          <p:nvPr/>
        </p:nvSpPr>
        <p:spPr>
          <a:xfrm>
            <a:off x="771525" y="757165"/>
            <a:ext cx="7581899" cy="554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800" dirty="0"/>
              <a:t>A National challenge that needs an individual  solution</a:t>
            </a:r>
          </a:p>
        </p:txBody>
      </p:sp>
    </p:spTree>
    <p:extLst>
      <p:ext uri="{BB962C8B-B14F-4D97-AF65-F5344CB8AC3E}">
        <p14:creationId xmlns:p14="http://schemas.microsoft.com/office/powerpoint/2010/main" val="319101602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7" name="Google Shape;333;p46">
            <a:extLst>
              <a:ext uri="{FF2B5EF4-FFF2-40B4-BE49-F238E27FC236}">
                <a16:creationId xmlns="" xmlns:a16="http://schemas.microsoft.com/office/drawing/2014/main" id="{489DA393-40D8-4B5A-AC13-39CFBD62CFD4}"/>
              </a:ext>
            </a:extLst>
          </p:cNvPr>
          <p:cNvPicPr preferRelativeResize="0"/>
          <p:nvPr/>
        </p:nvPicPr>
        <p:blipFill rotWithShape="1">
          <a:blip r:embed="rId3">
            <a:alphaModFix/>
          </a:blip>
          <a:srcRect/>
          <a:stretch/>
        </p:blipFill>
        <p:spPr>
          <a:xfrm>
            <a:off x="0" y="1683660"/>
            <a:ext cx="9144000" cy="729436"/>
          </a:xfrm>
          <a:prstGeom prst="rect">
            <a:avLst/>
          </a:prstGeom>
          <a:noFill/>
          <a:ln>
            <a:noFill/>
          </a:ln>
        </p:spPr>
      </p:pic>
      <p:grpSp>
        <p:nvGrpSpPr>
          <p:cNvPr id="9" name="Group 8">
            <a:extLst>
              <a:ext uri="{FF2B5EF4-FFF2-40B4-BE49-F238E27FC236}">
                <a16:creationId xmlns="" xmlns:a16="http://schemas.microsoft.com/office/drawing/2014/main" id="{B5EF86C1-E2F8-4B78-A4DC-A50867AA4D21}"/>
              </a:ext>
            </a:extLst>
          </p:cNvPr>
          <p:cNvGrpSpPr/>
          <p:nvPr/>
        </p:nvGrpSpPr>
        <p:grpSpPr>
          <a:xfrm>
            <a:off x="3124113" y="4827613"/>
            <a:ext cx="3630353" cy="270694"/>
            <a:chOff x="7236444" y="6470421"/>
            <a:chExt cx="3063129" cy="310662"/>
          </a:xfrm>
        </p:grpSpPr>
        <p:sp>
          <p:nvSpPr>
            <p:cNvPr id="10" name="TextBox 9">
              <a:extLst>
                <a:ext uri="{FF2B5EF4-FFF2-40B4-BE49-F238E27FC236}">
                  <a16:creationId xmlns="" xmlns:a16="http://schemas.microsoft.com/office/drawing/2014/main" id="{510F0C44-CE1C-425B-8547-6AACD50EE4B4}"/>
                </a:ext>
              </a:extLst>
            </p:cNvPr>
            <p:cNvSpPr txBox="1"/>
            <p:nvPr userDrawn="1"/>
          </p:nvSpPr>
          <p:spPr>
            <a:xfrm>
              <a:off x="7547106" y="6492261"/>
              <a:ext cx="2752467" cy="211932"/>
            </a:xfrm>
            <a:prstGeom prst="rect">
              <a:avLst/>
            </a:prstGeom>
            <a:noFill/>
          </p:spPr>
          <p:txBody>
            <a:bodyPr wrap="square" lIns="0" tIns="0" rIns="0" bIns="0" rtlCol="0">
              <a:spAutoFit/>
            </a:bodyPr>
            <a:lstStyle/>
            <a:p>
              <a:r>
                <a:rPr lang="en-GB" sz="1200" b="0" i="0" dirty="0">
                  <a:solidFill>
                    <a:srgbClr val="E1007E"/>
                  </a:solidFill>
                  <a:latin typeface="Avenir Roman" panose="02000503020000020003" pitchFamily="2" charset="0"/>
                </a:rPr>
                <a:t>@</a:t>
              </a:r>
              <a:r>
                <a:rPr lang="en-GB" sz="1200" b="0" i="0" dirty="0" err="1">
                  <a:solidFill>
                    <a:srgbClr val="E1007E"/>
                  </a:solidFill>
                  <a:latin typeface="Avenir Roman" panose="02000503020000020003" pitchFamily="2" charset="0"/>
                </a:rPr>
                <a:t>MovementToWork</a:t>
              </a:r>
              <a:r>
                <a:rPr lang="en-GB" sz="1200" dirty="0">
                  <a:solidFill>
                    <a:srgbClr val="E1007E"/>
                  </a:solidFill>
                  <a:latin typeface="Avenir Roman" panose="02000503020000020003" pitchFamily="2" charset="0"/>
                </a:rPr>
                <a:t> #</a:t>
              </a:r>
              <a:r>
                <a:rPr lang="en-GB" sz="1200" dirty="0" err="1">
                  <a:solidFill>
                    <a:srgbClr val="E1007E"/>
                  </a:solidFill>
                  <a:latin typeface="Avenir Roman" panose="02000503020000020003" pitchFamily="2" charset="0"/>
                </a:rPr>
                <a:t>YoungPeopleWork</a:t>
              </a:r>
              <a:endParaRPr lang="en-GB" sz="1200" dirty="0">
                <a:solidFill>
                  <a:srgbClr val="E1007E"/>
                </a:solidFill>
                <a:latin typeface="Avenir Roman" panose="02000503020000020003" pitchFamily="2" charset="0"/>
              </a:endParaRPr>
            </a:p>
          </p:txBody>
        </p:sp>
        <p:pic>
          <p:nvPicPr>
            <p:cNvPr id="11" name="Picture 10" descr="A close up of a logo&#10;&#10;Description automatically generated">
              <a:extLst>
                <a:ext uri="{FF2B5EF4-FFF2-40B4-BE49-F238E27FC236}">
                  <a16:creationId xmlns="" xmlns:a16="http://schemas.microsoft.com/office/drawing/2014/main" id="{F5DB35FD-FFE3-48CC-8A05-F21921B8650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444" y="6470421"/>
              <a:ext cx="310662" cy="310662"/>
            </a:xfrm>
            <a:prstGeom prst="rect">
              <a:avLst/>
            </a:prstGeom>
          </p:spPr>
        </p:pic>
      </p:grpSp>
      <p:pic>
        <p:nvPicPr>
          <p:cNvPr id="12" name="Picture 2" descr="Image result for instagram logo">
            <a:extLst>
              <a:ext uri="{FF2B5EF4-FFF2-40B4-BE49-F238E27FC236}">
                <a16:creationId xmlns="" xmlns:a16="http://schemas.microsoft.com/office/drawing/2014/main" id="{1860C1EF-43F0-4C7B-B8D9-0D039CFA162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9038" y="4825849"/>
            <a:ext cx="272457" cy="2724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 xmlns:a16="http://schemas.microsoft.com/office/drawing/2014/main" id="{DA2A7EF0-8FD6-42CC-83B9-9C943382378C}"/>
              </a:ext>
            </a:extLst>
          </p:cNvPr>
          <p:cNvPicPr>
            <a:picLocks noChangeAspect="1"/>
          </p:cNvPicPr>
          <p:nvPr/>
        </p:nvPicPr>
        <p:blipFill>
          <a:blip r:embed="rId6"/>
          <a:stretch>
            <a:fillRect/>
          </a:stretch>
        </p:blipFill>
        <p:spPr>
          <a:xfrm>
            <a:off x="2493122" y="4825849"/>
            <a:ext cx="272457" cy="272457"/>
          </a:xfrm>
          <a:prstGeom prst="rect">
            <a:avLst/>
          </a:prstGeom>
          <a:solidFill>
            <a:srgbClr val="E1007E"/>
          </a:solidFill>
        </p:spPr>
      </p:pic>
      <p:pic>
        <p:nvPicPr>
          <p:cNvPr id="14" name="Picture 13" descr="A close up of graphics&#10;&#10;Description automatically generated">
            <a:extLst>
              <a:ext uri="{FF2B5EF4-FFF2-40B4-BE49-F238E27FC236}">
                <a16:creationId xmlns="" xmlns:a16="http://schemas.microsoft.com/office/drawing/2014/main" id="{50D60502-F8AD-4451-A417-7405D76CEC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5382" y="119393"/>
            <a:ext cx="780699" cy="697116"/>
          </a:xfrm>
          <a:prstGeom prst="rect">
            <a:avLst/>
          </a:prstGeom>
        </p:spPr>
      </p:pic>
      <p:graphicFrame>
        <p:nvGraphicFramePr>
          <p:cNvPr id="2" name="Diagram 1">
            <a:extLst>
              <a:ext uri="{FF2B5EF4-FFF2-40B4-BE49-F238E27FC236}">
                <a16:creationId xmlns="" xmlns:a16="http://schemas.microsoft.com/office/drawing/2014/main" id="{A7AE3BCA-8EAF-4A0F-84EC-B197D50B5D6F}"/>
              </a:ext>
            </a:extLst>
          </p:cNvPr>
          <p:cNvGraphicFramePr/>
          <p:nvPr>
            <p:extLst>
              <p:ext uri="{D42A27DB-BD31-4B8C-83A1-F6EECF244321}">
                <p14:modId xmlns:p14="http://schemas.microsoft.com/office/powerpoint/2010/main" val="590637257"/>
              </p:ext>
            </p:extLst>
          </p:nvPr>
        </p:nvGraphicFramePr>
        <p:xfrm>
          <a:off x="233362" y="2571750"/>
          <a:ext cx="8677276" cy="16986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5" name="Google Shape;346;p48">
            <a:extLst>
              <a:ext uri="{FF2B5EF4-FFF2-40B4-BE49-F238E27FC236}">
                <a16:creationId xmlns="" xmlns:a16="http://schemas.microsoft.com/office/drawing/2014/main" id="{E4E82C02-FBF9-49A0-B7D0-F4335FACDF9E}"/>
              </a:ext>
            </a:extLst>
          </p:cNvPr>
          <p:cNvSpPr txBox="1">
            <a:spLocks/>
          </p:cNvSpPr>
          <p:nvPr/>
        </p:nvSpPr>
        <p:spPr>
          <a:xfrm>
            <a:off x="771525" y="757165"/>
            <a:ext cx="7581899" cy="554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800" dirty="0"/>
              <a:t>A National challenge that needs an individual  solution</a:t>
            </a:r>
          </a:p>
        </p:txBody>
      </p:sp>
    </p:spTree>
    <p:extLst>
      <p:ext uri="{BB962C8B-B14F-4D97-AF65-F5344CB8AC3E}">
        <p14:creationId xmlns:p14="http://schemas.microsoft.com/office/powerpoint/2010/main" val="257160413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42"/>
          <p:cNvPicPr preferRelativeResize="0"/>
          <p:nvPr/>
        </p:nvPicPr>
        <p:blipFill rotWithShape="1">
          <a:blip r:embed="rId3">
            <a:alphaModFix/>
          </a:blip>
          <a:srcRect/>
          <a:stretch/>
        </p:blipFill>
        <p:spPr>
          <a:xfrm>
            <a:off x="3581693" y="725574"/>
            <a:ext cx="1980614" cy="1950523"/>
          </a:xfrm>
          <a:prstGeom prst="rect">
            <a:avLst/>
          </a:prstGeom>
          <a:noFill/>
          <a:ln>
            <a:noFill/>
          </a:ln>
        </p:spPr>
      </p:pic>
      <p:sp>
        <p:nvSpPr>
          <p:cNvPr id="273" name="Google Shape;273;p42"/>
          <p:cNvSpPr txBox="1"/>
          <p:nvPr/>
        </p:nvSpPr>
        <p:spPr>
          <a:xfrm>
            <a:off x="482694" y="2843338"/>
            <a:ext cx="4052662" cy="120409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3200" b="0" i="0" u="none" strike="noStrike" cap="none" dirty="0">
                <a:solidFill>
                  <a:srgbClr val="660066"/>
                </a:solidFill>
                <a:latin typeface="Arial"/>
                <a:ea typeface="Arial"/>
                <a:cs typeface="Arial"/>
                <a:sym typeface="Arial"/>
              </a:rPr>
              <a:t>Scaling interventions that work</a:t>
            </a:r>
          </a:p>
        </p:txBody>
      </p:sp>
      <p:pic>
        <p:nvPicPr>
          <p:cNvPr id="6" name="Picture 5" descr="A close up of graphics&#10;&#10;Description automatically generated">
            <a:extLst>
              <a:ext uri="{FF2B5EF4-FFF2-40B4-BE49-F238E27FC236}">
                <a16:creationId xmlns="" xmlns:a16="http://schemas.microsoft.com/office/drawing/2014/main" id="{9FBABA8B-DE6F-4691-8D28-21321A27DE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5382" y="119393"/>
            <a:ext cx="780699" cy="697116"/>
          </a:xfrm>
          <a:prstGeom prst="rect">
            <a:avLst/>
          </a:prstGeom>
        </p:spPr>
      </p:pic>
      <p:grpSp>
        <p:nvGrpSpPr>
          <p:cNvPr id="10" name="Group 9">
            <a:extLst>
              <a:ext uri="{FF2B5EF4-FFF2-40B4-BE49-F238E27FC236}">
                <a16:creationId xmlns="" xmlns:a16="http://schemas.microsoft.com/office/drawing/2014/main" id="{5F9946C3-789B-4E66-87D5-B73250D521E6}"/>
              </a:ext>
            </a:extLst>
          </p:cNvPr>
          <p:cNvGrpSpPr/>
          <p:nvPr userDrawn="1"/>
        </p:nvGrpSpPr>
        <p:grpSpPr>
          <a:xfrm>
            <a:off x="3140016" y="6471403"/>
            <a:ext cx="3630353" cy="270694"/>
            <a:chOff x="7236444" y="6470421"/>
            <a:chExt cx="3063129" cy="310662"/>
          </a:xfrm>
        </p:grpSpPr>
        <p:sp>
          <p:nvSpPr>
            <p:cNvPr id="11" name="TextBox 10">
              <a:extLst>
                <a:ext uri="{FF2B5EF4-FFF2-40B4-BE49-F238E27FC236}">
                  <a16:creationId xmlns="" xmlns:a16="http://schemas.microsoft.com/office/drawing/2014/main" id="{E7EB40C0-9EDD-4E96-871E-9C67062F6100}"/>
                </a:ext>
              </a:extLst>
            </p:cNvPr>
            <p:cNvSpPr txBox="1"/>
            <p:nvPr userDrawn="1"/>
          </p:nvSpPr>
          <p:spPr>
            <a:xfrm>
              <a:off x="7547106" y="6492261"/>
              <a:ext cx="2752467" cy="245655"/>
            </a:xfrm>
            <a:prstGeom prst="rect">
              <a:avLst/>
            </a:prstGeom>
            <a:noFill/>
          </p:spPr>
          <p:txBody>
            <a:bodyPr wrap="square" lIns="0" tIns="0" rIns="0" bIns="0" rtlCol="0">
              <a:spAutoFit/>
            </a:bodyPr>
            <a:lstStyle/>
            <a:p>
              <a:r>
                <a:rPr lang="en-GB" sz="1400" b="0" i="0" dirty="0">
                  <a:solidFill>
                    <a:srgbClr val="E1007E"/>
                  </a:solidFill>
                  <a:latin typeface="Avenir Roman" panose="02000503020000020003" pitchFamily="2" charset="0"/>
                </a:rPr>
                <a:t>@</a:t>
              </a:r>
              <a:r>
                <a:rPr lang="en-GB" sz="1400" b="0" i="0" dirty="0" err="1">
                  <a:solidFill>
                    <a:srgbClr val="E1007E"/>
                  </a:solidFill>
                  <a:latin typeface="Avenir Roman" panose="02000503020000020003" pitchFamily="2" charset="0"/>
                </a:rPr>
                <a:t>MovementToWork</a:t>
              </a:r>
              <a:r>
                <a:rPr lang="en-GB" dirty="0">
                  <a:solidFill>
                    <a:srgbClr val="E1007E"/>
                  </a:solidFill>
                  <a:latin typeface="Avenir Roman" panose="02000503020000020003" pitchFamily="2" charset="0"/>
                </a:rPr>
                <a:t> #</a:t>
              </a:r>
              <a:r>
                <a:rPr lang="en-GB" dirty="0" err="1">
                  <a:solidFill>
                    <a:srgbClr val="E1007E"/>
                  </a:solidFill>
                  <a:latin typeface="Avenir Roman" panose="02000503020000020003" pitchFamily="2" charset="0"/>
                </a:rPr>
                <a:t>YoungPeopleWork</a:t>
              </a:r>
              <a:endParaRPr lang="en-GB" dirty="0">
                <a:solidFill>
                  <a:srgbClr val="E1007E"/>
                </a:solidFill>
                <a:latin typeface="Avenir Roman" panose="02000503020000020003" pitchFamily="2" charset="0"/>
              </a:endParaRPr>
            </a:p>
          </p:txBody>
        </p:sp>
        <p:pic>
          <p:nvPicPr>
            <p:cNvPr id="12" name="Picture 11" descr="A close up of a logo&#10;&#10;Description automatically generated">
              <a:extLst>
                <a:ext uri="{FF2B5EF4-FFF2-40B4-BE49-F238E27FC236}">
                  <a16:creationId xmlns="" xmlns:a16="http://schemas.microsoft.com/office/drawing/2014/main" id="{6105E53E-0888-4261-806C-C51E308FAFA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36444" y="6470421"/>
              <a:ext cx="310662" cy="310662"/>
            </a:xfrm>
            <a:prstGeom prst="rect">
              <a:avLst/>
            </a:prstGeom>
          </p:spPr>
        </p:pic>
      </p:grpSp>
      <p:pic>
        <p:nvPicPr>
          <p:cNvPr id="13" name="Picture 2" descr="Image result for instagram logo">
            <a:extLst>
              <a:ext uri="{FF2B5EF4-FFF2-40B4-BE49-F238E27FC236}">
                <a16:creationId xmlns="" xmlns:a16="http://schemas.microsoft.com/office/drawing/2014/main" id="{2427462A-EF41-470C-AFDC-3CFD24E13F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4941" y="6469639"/>
            <a:ext cx="272457" cy="2724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 xmlns:a16="http://schemas.microsoft.com/office/drawing/2014/main" id="{3B5F1D7F-6309-4A0F-81D1-8DC85DB6D372}"/>
              </a:ext>
            </a:extLst>
          </p:cNvPr>
          <p:cNvPicPr>
            <a:picLocks noChangeAspect="1"/>
          </p:cNvPicPr>
          <p:nvPr/>
        </p:nvPicPr>
        <p:blipFill>
          <a:blip r:embed="rId7"/>
          <a:stretch>
            <a:fillRect/>
          </a:stretch>
        </p:blipFill>
        <p:spPr>
          <a:xfrm>
            <a:off x="2509025" y="6469639"/>
            <a:ext cx="272457" cy="272457"/>
          </a:xfrm>
          <a:prstGeom prst="rect">
            <a:avLst/>
          </a:prstGeom>
          <a:solidFill>
            <a:srgbClr val="E1007E"/>
          </a:solidFill>
        </p:spPr>
      </p:pic>
      <p:grpSp>
        <p:nvGrpSpPr>
          <p:cNvPr id="15" name="Group 14">
            <a:extLst>
              <a:ext uri="{FF2B5EF4-FFF2-40B4-BE49-F238E27FC236}">
                <a16:creationId xmlns="" xmlns:a16="http://schemas.microsoft.com/office/drawing/2014/main" id="{F1699BA3-2F7B-4CFA-BC8F-AF33FDC2F949}"/>
              </a:ext>
            </a:extLst>
          </p:cNvPr>
          <p:cNvGrpSpPr/>
          <p:nvPr/>
        </p:nvGrpSpPr>
        <p:grpSpPr>
          <a:xfrm>
            <a:off x="3124113" y="4827613"/>
            <a:ext cx="3630353" cy="270694"/>
            <a:chOff x="7236444" y="6470421"/>
            <a:chExt cx="3063129" cy="310662"/>
          </a:xfrm>
        </p:grpSpPr>
        <p:sp>
          <p:nvSpPr>
            <p:cNvPr id="16" name="TextBox 15">
              <a:extLst>
                <a:ext uri="{FF2B5EF4-FFF2-40B4-BE49-F238E27FC236}">
                  <a16:creationId xmlns="" xmlns:a16="http://schemas.microsoft.com/office/drawing/2014/main" id="{25293397-A1E2-4BB1-8C9D-1555C5032966}"/>
                </a:ext>
              </a:extLst>
            </p:cNvPr>
            <p:cNvSpPr txBox="1"/>
            <p:nvPr userDrawn="1"/>
          </p:nvSpPr>
          <p:spPr>
            <a:xfrm>
              <a:off x="7547106" y="6492261"/>
              <a:ext cx="2752467" cy="211932"/>
            </a:xfrm>
            <a:prstGeom prst="rect">
              <a:avLst/>
            </a:prstGeom>
            <a:noFill/>
          </p:spPr>
          <p:txBody>
            <a:bodyPr wrap="square" lIns="0" tIns="0" rIns="0" bIns="0" rtlCol="0">
              <a:spAutoFit/>
            </a:bodyPr>
            <a:lstStyle/>
            <a:p>
              <a:r>
                <a:rPr lang="en-GB" sz="1200" b="0" i="0" dirty="0">
                  <a:solidFill>
                    <a:srgbClr val="E1007E"/>
                  </a:solidFill>
                  <a:latin typeface="Avenir Roman" panose="02000503020000020003" pitchFamily="2" charset="0"/>
                </a:rPr>
                <a:t>@</a:t>
              </a:r>
              <a:r>
                <a:rPr lang="en-GB" sz="1200" b="0" i="0" dirty="0" err="1">
                  <a:solidFill>
                    <a:srgbClr val="E1007E"/>
                  </a:solidFill>
                  <a:latin typeface="Avenir Roman" panose="02000503020000020003" pitchFamily="2" charset="0"/>
                </a:rPr>
                <a:t>MovementToWork</a:t>
              </a:r>
              <a:r>
                <a:rPr lang="en-GB" sz="1200" dirty="0">
                  <a:solidFill>
                    <a:srgbClr val="E1007E"/>
                  </a:solidFill>
                  <a:latin typeface="Avenir Roman" panose="02000503020000020003" pitchFamily="2" charset="0"/>
                </a:rPr>
                <a:t> #</a:t>
              </a:r>
              <a:r>
                <a:rPr lang="en-GB" sz="1200" dirty="0" err="1">
                  <a:solidFill>
                    <a:srgbClr val="E1007E"/>
                  </a:solidFill>
                  <a:latin typeface="Avenir Roman" panose="02000503020000020003" pitchFamily="2" charset="0"/>
                </a:rPr>
                <a:t>YoungPeopleWork</a:t>
              </a:r>
              <a:endParaRPr lang="en-GB" sz="1200" dirty="0">
                <a:solidFill>
                  <a:srgbClr val="E1007E"/>
                </a:solidFill>
                <a:latin typeface="Avenir Roman" panose="02000503020000020003" pitchFamily="2" charset="0"/>
              </a:endParaRPr>
            </a:p>
          </p:txBody>
        </p:sp>
        <p:pic>
          <p:nvPicPr>
            <p:cNvPr id="17" name="Picture 16" descr="A close up of a logo&#10;&#10;Description automatically generated">
              <a:extLst>
                <a:ext uri="{FF2B5EF4-FFF2-40B4-BE49-F238E27FC236}">
                  <a16:creationId xmlns="" xmlns:a16="http://schemas.microsoft.com/office/drawing/2014/main" id="{CB11DC47-0198-4576-B491-F8638D1EAA2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36444" y="6470421"/>
              <a:ext cx="310662" cy="310662"/>
            </a:xfrm>
            <a:prstGeom prst="rect">
              <a:avLst/>
            </a:prstGeom>
          </p:spPr>
        </p:pic>
      </p:grpSp>
      <p:pic>
        <p:nvPicPr>
          <p:cNvPr id="18" name="Picture 2" descr="Image result for instagram logo">
            <a:extLst>
              <a:ext uri="{FF2B5EF4-FFF2-40B4-BE49-F238E27FC236}">
                <a16:creationId xmlns="" xmlns:a16="http://schemas.microsoft.com/office/drawing/2014/main" id="{C99960B5-3448-4E08-8EBE-93D484D186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29038" y="4825849"/>
            <a:ext cx="272457" cy="27245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 xmlns:a16="http://schemas.microsoft.com/office/drawing/2014/main" id="{9FDD1BF1-A96F-4A0A-B151-2EF543D5B56B}"/>
              </a:ext>
            </a:extLst>
          </p:cNvPr>
          <p:cNvPicPr>
            <a:picLocks noChangeAspect="1"/>
          </p:cNvPicPr>
          <p:nvPr/>
        </p:nvPicPr>
        <p:blipFill>
          <a:blip r:embed="rId7"/>
          <a:stretch>
            <a:fillRect/>
          </a:stretch>
        </p:blipFill>
        <p:spPr>
          <a:xfrm>
            <a:off x="2493122" y="4825849"/>
            <a:ext cx="272457" cy="272457"/>
          </a:xfrm>
          <a:prstGeom prst="rect">
            <a:avLst/>
          </a:prstGeom>
          <a:solidFill>
            <a:srgbClr val="E1007E"/>
          </a:solidFill>
        </p:spPr>
      </p:pic>
      <p:sp>
        <p:nvSpPr>
          <p:cNvPr id="20" name="Google Shape;273;p42">
            <a:extLst>
              <a:ext uri="{FF2B5EF4-FFF2-40B4-BE49-F238E27FC236}">
                <a16:creationId xmlns="" xmlns:a16="http://schemas.microsoft.com/office/drawing/2014/main" id="{B60ACBF0-3898-451F-8B32-84447DDF3DF3}"/>
              </a:ext>
            </a:extLst>
          </p:cNvPr>
          <p:cNvSpPr txBox="1"/>
          <p:nvPr/>
        </p:nvSpPr>
        <p:spPr>
          <a:xfrm>
            <a:off x="4608644" y="2843338"/>
            <a:ext cx="4052662" cy="120409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3200" dirty="0">
                <a:solidFill>
                  <a:srgbClr val="660066"/>
                </a:solidFill>
              </a:rPr>
              <a:t>Innovate to create more connection</a:t>
            </a:r>
            <a:endParaRPr lang="en-GB" sz="3200" b="0" i="0" u="none" strike="noStrike" cap="none" dirty="0">
              <a:solidFill>
                <a:srgbClr val="660066"/>
              </a:solidFill>
              <a:latin typeface="Arial"/>
              <a:ea typeface="Arial"/>
              <a:cs typeface="Arial"/>
              <a:sym typeface="Arial"/>
            </a:endParaRPr>
          </a:p>
        </p:txBody>
      </p:sp>
    </p:spTree>
    <p:extLst>
      <p:ext uri="{BB962C8B-B14F-4D97-AF65-F5344CB8AC3E}">
        <p14:creationId xmlns:p14="http://schemas.microsoft.com/office/powerpoint/2010/main" val="361758708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42"/>
          <p:cNvPicPr preferRelativeResize="0"/>
          <p:nvPr/>
        </p:nvPicPr>
        <p:blipFill rotWithShape="1">
          <a:blip r:embed="rId3">
            <a:alphaModFix/>
          </a:blip>
          <a:srcRect/>
          <a:stretch/>
        </p:blipFill>
        <p:spPr>
          <a:xfrm>
            <a:off x="3581693" y="725574"/>
            <a:ext cx="1980614" cy="1950523"/>
          </a:xfrm>
          <a:prstGeom prst="rect">
            <a:avLst/>
          </a:prstGeom>
          <a:noFill/>
          <a:ln>
            <a:noFill/>
          </a:ln>
        </p:spPr>
      </p:pic>
      <p:sp>
        <p:nvSpPr>
          <p:cNvPr id="273" name="Google Shape;273;p42"/>
          <p:cNvSpPr txBox="1"/>
          <p:nvPr/>
        </p:nvSpPr>
        <p:spPr>
          <a:xfrm>
            <a:off x="2395763" y="2681413"/>
            <a:ext cx="4352474"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3200" b="0" i="0" u="none" strike="noStrike" cap="none" dirty="0">
                <a:solidFill>
                  <a:srgbClr val="660066"/>
                </a:solidFill>
                <a:latin typeface="Arial"/>
                <a:ea typeface="Arial"/>
                <a:cs typeface="Arial"/>
                <a:sym typeface="Arial"/>
              </a:rPr>
              <a:t>Getting Involved</a:t>
            </a:r>
          </a:p>
        </p:txBody>
      </p:sp>
      <p:pic>
        <p:nvPicPr>
          <p:cNvPr id="6" name="Picture 5" descr="A close up of graphics&#10;&#10;Description automatically generated">
            <a:extLst>
              <a:ext uri="{FF2B5EF4-FFF2-40B4-BE49-F238E27FC236}">
                <a16:creationId xmlns="" xmlns:a16="http://schemas.microsoft.com/office/drawing/2014/main" id="{9FBABA8B-DE6F-4691-8D28-21321A27DE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5382" y="119393"/>
            <a:ext cx="780699" cy="697116"/>
          </a:xfrm>
          <a:prstGeom prst="rect">
            <a:avLst/>
          </a:prstGeom>
        </p:spPr>
      </p:pic>
      <p:grpSp>
        <p:nvGrpSpPr>
          <p:cNvPr id="10" name="Group 9">
            <a:extLst>
              <a:ext uri="{FF2B5EF4-FFF2-40B4-BE49-F238E27FC236}">
                <a16:creationId xmlns="" xmlns:a16="http://schemas.microsoft.com/office/drawing/2014/main" id="{5F9946C3-789B-4E66-87D5-B73250D521E6}"/>
              </a:ext>
            </a:extLst>
          </p:cNvPr>
          <p:cNvGrpSpPr/>
          <p:nvPr userDrawn="1"/>
        </p:nvGrpSpPr>
        <p:grpSpPr>
          <a:xfrm>
            <a:off x="3140016" y="6471403"/>
            <a:ext cx="3630353" cy="270694"/>
            <a:chOff x="7236444" y="6470421"/>
            <a:chExt cx="3063129" cy="310662"/>
          </a:xfrm>
        </p:grpSpPr>
        <p:sp>
          <p:nvSpPr>
            <p:cNvPr id="11" name="TextBox 10">
              <a:extLst>
                <a:ext uri="{FF2B5EF4-FFF2-40B4-BE49-F238E27FC236}">
                  <a16:creationId xmlns="" xmlns:a16="http://schemas.microsoft.com/office/drawing/2014/main" id="{E7EB40C0-9EDD-4E96-871E-9C67062F6100}"/>
                </a:ext>
              </a:extLst>
            </p:cNvPr>
            <p:cNvSpPr txBox="1"/>
            <p:nvPr userDrawn="1"/>
          </p:nvSpPr>
          <p:spPr>
            <a:xfrm>
              <a:off x="7547106" y="6492261"/>
              <a:ext cx="2752467" cy="245655"/>
            </a:xfrm>
            <a:prstGeom prst="rect">
              <a:avLst/>
            </a:prstGeom>
            <a:noFill/>
          </p:spPr>
          <p:txBody>
            <a:bodyPr wrap="square" lIns="0" tIns="0" rIns="0" bIns="0" rtlCol="0">
              <a:spAutoFit/>
            </a:bodyPr>
            <a:lstStyle/>
            <a:p>
              <a:r>
                <a:rPr lang="en-GB" sz="1400" b="0" i="0" dirty="0">
                  <a:solidFill>
                    <a:srgbClr val="E1007E"/>
                  </a:solidFill>
                  <a:latin typeface="Avenir Roman" panose="02000503020000020003" pitchFamily="2" charset="0"/>
                </a:rPr>
                <a:t>@</a:t>
              </a:r>
              <a:r>
                <a:rPr lang="en-GB" sz="1400" b="0" i="0" dirty="0" err="1">
                  <a:solidFill>
                    <a:srgbClr val="E1007E"/>
                  </a:solidFill>
                  <a:latin typeface="Avenir Roman" panose="02000503020000020003" pitchFamily="2" charset="0"/>
                </a:rPr>
                <a:t>MovementToWork</a:t>
              </a:r>
              <a:r>
                <a:rPr lang="en-GB" dirty="0">
                  <a:solidFill>
                    <a:srgbClr val="E1007E"/>
                  </a:solidFill>
                  <a:latin typeface="Avenir Roman" panose="02000503020000020003" pitchFamily="2" charset="0"/>
                </a:rPr>
                <a:t> #</a:t>
              </a:r>
              <a:r>
                <a:rPr lang="en-GB" dirty="0" err="1">
                  <a:solidFill>
                    <a:srgbClr val="E1007E"/>
                  </a:solidFill>
                  <a:latin typeface="Avenir Roman" panose="02000503020000020003" pitchFamily="2" charset="0"/>
                </a:rPr>
                <a:t>YoungPeopleWork</a:t>
              </a:r>
              <a:endParaRPr lang="en-GB" dirty="0">
                <a:solidFill>
                  <a:srgbClr val="E1007E"/>
                </a:solidFill>
                <a:latin typeface="Avenir Roman" panose="02000503020000020003" pitchFamily="2" charset="0"/>
              </a:endParaRPr>
            </a:p>
          </p:txBody>
        </p:sp>
        <p:pic>
          <p:nvPicPr>
            <p:cNvPr id="12" name="Picture 11" descr="A close up of a logo&#10;&#10;Description automatically generated">
              <a:extLst>
                <a:ext uri="{FF2B5EF4-FFF2-40B4-BE49-F238E27FC236}">
                  <a16:creationId xmlns="" xmlns:a16="http://schemas.microsoft.com/office/drawing/2014/main" id="{6105E53E-0888-4261-806C-C51E308FAFA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36444" y="6470421"/>
              <a:ext cx="310662" cy="310662"/>
            </a:xfrm>
            <a:prstGeom prst="rect">
              <a:avLst/>
            </a:prstGeom>
          </p:spPr>
        </p:pic>
      </p:grpSp>
      <p:pic>
        <p:nvPicPr>
          <p:cNvPr id="13" name="Picture 2" descr="Image result for instagram logo">
            <a:extLst>
              <a:ext uri="{FF2B5EF4-FFF2-40B4-BE49-F238E27FC236}">
                <a16:creationId xmlns="" xmlns:a16="http://schemas.microsoft.com/office/drawing/2014/main" id="{2427462A-EF41-470C-AFDC-3CFD24E13F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4941" y="6469639"/>
            <a:ext cx="272457" cy="2724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 xmlns:a16="http://schemas.microsoft.com/office/drawing/2014/main" id="{3B5F1D7F-6309-4A0F-81D1-8DC85DB6D372}"/>
              </a:ext>
            </a:extLst>
          </p:cNvPr>
          <p:cNvPicPr>
            <a:picLocks noChangeAspect="1"/>
          </p:cNvPicPr>
          <p:nvPr/>
        </p:nvPicPr>
        <p:blipFill>
          <a:blip r:embed="rId7"/>
          <a:stretch>
            <a:fillRect/>
          </a:stretch>
        </p:blipFill>
        <p:spPr>
          <a:xfrm>
            <a:off x="2509025" y="6469639"/>
            <a:ext cx="272457" cy="272457"/>
          </a:xfrm>
          <a:prstGeom prst="rect">
            <a:avLst/>
          </a:prstGeom>
          <a:solidFill>
            <a:srgbClr val="E1007E"/>
          </a:solidFill>
        </p:spPr>
      </p:pic>
      <p:grpSp>
        <p:nvGrpSpPr>
          <p:cNvPr id="15" name="Group 14">
            <a:extLst>
              <a:ext uri="{FF2B5EF4-FFF2-40B4-BE49-F238E27FC236}">
                <a16:creationId xmlns="" xmlns:a16="http://schemas.microsoft.com/office/drawing/2014/main" id="{F1699BA3-2F7B-4CFA-BC8F-AF33FDC2F949}"/>
              </a:ext>
            </a:extLst>
          </p:cNvPr>
          <p:cNvGrpSpPr/>
          <p:nvPr/>
        </p:nvGrpSpPr>
        <p:grpSpPr>
          <a:xfrm>
            <a:off x="3124113" y="4827613"/>
            <a:ext cx="3630353" cy="270694"/>
            <a:chOff x="7236444" y="6470421"/>
            <a:chExt cx="3063129" cy="310662"/>
          </a:xfrm>
        </p:grpSpPr>
        <p:sp>
          <p:nvSpPr>
            <p:cNvPr id="16" name="TextBox 15">
              <a:extLst>
                <a:ext uri="{FF2B5EF4-FFF2-40B4-BE49-F238E27FC236}">
                  <a16:creationId xmlns="" xmlns:a16="http://schemas.microsoft.com/office/drawing/2014/main" id="{25293397-A1E2-4BB1-8C9D-1555C5032966}"/>
                </a:ext>
              </a:extLst>
            </p:cNvPr>
            <p:cNvSpPr txBox="1"/>
            <p:nvPr userDrawn="1"/>
          </p:nvSpPr>
          <p:spPr>
            <a:xfrm>
              <a:off x="7547106" y="6492261"/>
              <a:ext cx="2752467" cy="211932"/>
            </a:xfrm>
            <a:prstGeom prst="rect">
              <a:avLst/>
            </a:prstGeom>
            <a:noFill/>
          </p:spPr>
          <p:txBody>
            <a:bodyPr wrap="square" lIns="0" tIns="0" rIns="0" bIns="0" rtlCol="0">
              <a:spAutoFit/>
            </a:bodyPr>
            <a:lstStyle/>
            <a:p>
              <a:r>
                <a:rPr lang="en-GB" sz="1200" b="0" i="0" dirty="0">
                  <a:solidFill>
                    <a:srgbClr val="E1007E"/>
                  </a:solidFill>
                  <a:latin typeface="Avenir Roman" panose="02000503020000020003" pitchFamily="2" charset="0"/>
                </a:rPr>
                <a:t>@</a:t>
              </a:r>
              <a:r>
                <a:rPr lang="en-GB" sz="1200" b="0" i="0" dirty="0" err="1">
                  <a:solidFill>
                    <a:srgbClr val="E1007E"/>
                  </a:solidFill>
                  <a:latin typeface="Avenir Roman" panose="02000503020000020003" pitchFamily="2" charset="0"/>
                </a:rPr>
                <a:t>MovementToWork</a:t>
              </a:r>
              <a:r>
                <a:rPr lang="en-GB" sz="1200" dirty="0">
                  <a:solidFill>
                    <a:srgbClr val="E1007E"/>
                  </a:solidFill>
                  <a:latin typeface="Avenir Roman" panose="02000503020000020003" pitchFamily="2" charset="0"/>
                </a:rPr>
                <a:t> #</a:t>
              </a:r>
              <a:r>
                <a:rPr lang="en-GB" sz="1200" dirty="0" err="1">
                  <a:solidFill>
                    <a:srgbClr val="E1007E"/>
                  </a:solidFill>
                  <a:latin typeface="Avenir Roman" panose="02000503020000020003" pitchFamily="2" charset="0"/>
                </a:rPr>
                <a:t>YoungPeopleWork</a:t>
              </a:r>
              <a:endParaRPr lang="en-GB" sz="1200" dirty="0">
                <a:solidFill>
                  <a:srgbClr val="E1007E"/>
                </a:solidFill>
                <a:latin typeface="Avenir Roman" panose="02000503020000020003" pitchFamily="2" charset="0"/>
              </a:endParaRPr>
            </a:p>
          </p:txBody>
        </p:sp>
        <p:pic>
          <p:nvPicPr>
            <p:cNvPr id="17" name="Picture 16" descr="A close up of a logo&#10;&#10;Description automatically generated">
              <a:extLst>
                <a:ext uri="{FF2B5EF4-FFF2-40B4-BE49-F238E27FC236}">
                  <a16:creationId xmlns="" xmlns:a16="http://schemas.microsoft.com/office/drawing/2014/main" id="{CB11DC47-0198-4576-B491-F8638D1EAA2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36444" y="6470421"/>
              <a:ext cx="310662" cy="310662"/>
            </a:xfrm>
            <a:prstGeom prst="rect">
              <a:avLst/>
            </a:prstGeom>
          </p:spPr>
        </p:pic>
      </p:grpSp>
      <p:pic>
        <p:nvPicPr>
          <p:cNvPr id="18" name="Picture 2" descr="Image result for instagram logo">
            <a:extLst>
              <a:ext uri="{FF2B5EF4-FFF2-40B4-BE49-F238E27FC236}">
                <a16:creationId xmlns="" xmlns:a16="http://schemas.microsoft.com/office/drawing/2014/main" id="{C99960B5-3448-4E08-8EBE-93D484D186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29038" y="4825849"/>
            <a:ext cx="272457" cy="27245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 xmlns:a16="http://schemas.microsoft.com/office/drawing/2014/main" id="{9FDD1BF1-A96F-4A0A-B151-2EF543D5B56B}"/>
              </a:ext>
            </a:extLst>
          </p:cNvPr>
          <p:cNvPicPr>
            <a:picLocks noChangeAspect="1"/>
          </p:cNvPicPr>
          <p:nvPr/>
        </p:nvPicPr>
        <p:blipFill>
          <a:blip r:embed="rId7"/>
          <a:stretch>
            <a:fillRect/>
          </a:stretch>
        </p:blipFill>
        <p:spPr>
          <a:xfrm>
            <a:off x="2493122" y="4825849"/>
            <a:ext cx="272457" cy="272457"/>
          </a:xfrm>
          <a:prstGeom prst="rect">
            <a:avLst/>
          </a:prstGeom>
          <a:solidFill>
            <a:srgbClr val="E1007E"/>
          </a:solidFill>
        </p:spPr>
      </p:pic>
      <p:graphicFrame>
        <p:nvGraphicFramePr>
          <p:cNvPr id="29" name="Diagram 28">
            <a:extLst>
              <a:ext uri="{FF2B5EF4-FFF2-40B4-BE49-F238E27FC236}">
                <a16:creationId xmlns="" xmlns:a16="http://schemas.microsoft.com/office/drawing/2014/main" id="{152BBA01-ABEA-444B-857B-C810646ED3BA}"/>
              </a:ext>
            </a:extLst>
          </p:cNvPr>
          <p:cNvGraphicFramePr/>
          <p:nvPr>
            <p:extLst>
              <p:ext uri="{D42A27DB-BD31-4B8C-83A1-F6EECF244321}">
                <p14:modId xmlns:p14="http://schemas.microsoft.com/office/powerpoint/2010/main" val="2771692065"/>
              </p:ext>
            </p:extLst>
          </p:nvPr>
        </p:nvGraphicFramePr>
        <p:xfrm>
          <a:off x="566737" y="3366725"/>
          <a:ext cx="7824788" cy="12084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04011535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1"/>
          <p:cNvSpPr txBox="1">
            <a:spLocks noGrp="1"/>
          </p:cNvSpPr>
          <p:nvPr>
            <p:ph type="title"/>
          </p:nvPr>
        </p:nvSpPr>
        <p:spPr>
          <a:xfrm>
            <a:off x="219480" y="1229149"/>
            <a:ext cx="7973400" cy="554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en-GB"/>
              <a:t>Panel discussion: </a:t>
            </a:r>
            <a:endParaRPr/>
          </a:p>
          <a:p>
            <a:pPr marL="0" lvl="0" indent="0" algn="l" rtl="0">
              <a:lnSpc>
                <a:spcPct val="90000"/>
              </a:lnSpc>
              <a:spcBef>
                <a:spcPts val="0"/>
              </a:spcBef>
              <a:spcAft>
                <a:spcPts val="0"/>
              </a:spcAft>
              <a:buSzPts val="4000"/>
              <a:buNone/>
            </a:pPr>
            <a:r>
              <a:rPr lang="en-GB"/>
              <a:t>There’s Power in Partnerships?</a:t>
            </a:r>
            <a:endParaRPr/>
          </a:p>
        </p:txBody>
      </p:sp>
      <p:sp>
        <p:nvSpPr>
          <p:cNvPr id="378" name="Google Shape;378;p51"/>
          <p:cNvSpPr txBox="1"/>
          <p:nvPr/>
        </p:nvSpPr>
        <p:spPr>
          <a:xfrm>
            <a:off x="268224" y="2336800"/>
            <a:ext cx="8875775" cy="1091450"/>
          </a:xfrm>
          <a:prstGeom prst="rect">
            <a:avLst/>
          </a:prstGeom>
          <a:noFill/>
          <a:ln>
            <a:noFill/>
          </a:ln>
        </p:spPr>
        <p:txBody>
          <a:bodyPr spcFirstLastPara="1" wrap="square" lIns="91425" tIns="91425" rIns="91425" bIns="91425" anchor="t" anchorCtr="0">
            <a:noAutofit/>
          </a:bodyPr>
          <a:lstStyle/>
          <a:p>
            <a:pPr marL="419100" lvl="0" indent="-342900" algn="l" rtl="0">
              <a:spcBef>
                <a:spcPts val="0"/>
              </a:spcBef>
              <a:spcAft>
                <a:spcPts val="0"/>
              </a:spcAft>
              <a:buClr>
                <a:schemeClr val="dk1"/>
              </a:buClr>
              <a:buSzPts val="2400"/>
              <a:buFont typeface="Arial"/>
              <a:buChar char="•"/>
            </a:pPr>
            <a:r>
              <a:rPr lang="en-GB" sz="2000" dirty="0">
                <a:solidFill>
                  <a:schemeClr val="dk1"/>
                </a:solidFill>
              </a:rPr>
              <a:t>James </a:t>
            </a:r>
            <a:r>
              <a:rPr lang="en-GB" sz="2000" dirty="0" err="1">
                <a:solidFill>
                  <a:schemeClr val="dk1"/>
                </a:solidFill>
              </a:rPr>
              <a:t>Ashall</a:t>
            </a:r>
            <a:r>
              <a:rPr lang="en-GB" sz="2000" dirty="0">
                <a:solidFill>
                  <a:schemeClr val="dk1"/>
                </a:solidFill>
              </a:rPr>
              <a:t>, CEO Movement to Work </a:t>
            </a:r>
            <a:endParaRPr sz="2000" dirty="0">
              <a:solidFill>
                <a:schemeClr val="dk1"/>
              </a:solidFill>
            </a:endParaRPr>
          </a:p>
          <a:p>
            <a:pPr marL="419100" lvl="0" indent="-342900" algn="l" rtl="0">
              <a:spcBef>
                <a:spcPts val="0"/>
              </a:spcBef>
              <a:spcAft>
                <a:spcPts val="0"/>
              </a:spcAft>
              <a:buClr>
                <a:schemeClr val="dk1"/>
              </a:buClr>
              <a:buSzPts val="2400"/>
              <a:buFont typeface="Arial"/>
              <a:buChar char="•"/>
            </a:pPr>
            <a:r>
              <a:rPr lang="en-GB" sz="2000" dirty="0">
                <a:solidFill>
                  <a:schemeClr val="dk1"/>
                </a:solidFill>
              </a:rPr>
              <a:t>Matthew Poole, Senior Head of Regional Grant Making, Midlands, Big Lottery Fund</a:t>
            </a:r>
            <a:endParaRPr sz="2000" dirty="0">
              <a:solidFill>
                <a:schemeClr val="dk1"/>
              </a:solidFill>
            </a:endParaRPr>
          </a:p>
          <a:p>
            <a:pPr marL="419100" lvl="0" indent="-342900" algn="l" rtl="0">
              <a:spcBef>
                <a:spcPts val="0"/>
              </a:spcBef>
              <a:spcAft>
                <a:spcPts val="0"/>
              </a:spcAft>
              <a:buClr>
                <a:schemeClr val="dk1"/>
              </a:buClr>
              <a:buSzPts val="2400"/>
              <a:buFont typeface="Arial"/>
              <a:buChar char="•"/>
            </a:pPr>
            <a:r>
              <a:rPr lang="en-GB" sz="2000" dirty="0">
                <a:solidFill>
                  <a:schemeClr val="dk1"/>
                </a:solidFill>
              </a:rPr>
              <a:t>James Lindsay, Employment &amp; Skills Delivery Lead, West Midlands Combined Authority </a:t>
            </a:r>
            <a:endParaRPr lang="en-GB" sz="2000" dirty="0" smtClean="0">
              <a:solidFill>
                <a:schemeClr val="dk1"/>
              </a:solidFill>
            </a:endParaRPr>
          </a:p>
          <a:p>
            <a:pPr marL="342900" indent="-342900">
              <a:buFont typeface="Arial"/>
              <a:buChar char="•"/>
            </a:pPr>
            <a:r>
              <a:rPr lang="en-GB" sz="2000" dirty="0" err="1"/>
              <a:t>Amerah</a:t>
            </a:r>
            <a:r>
              <a:rPr lang="en-GB" sz="2000" dirty="0"/>
              <a:t> </a:t>
            </a:r>
            <a:r>
              <a:rPr lang="en-GB" sz="2000" dirty="0" err="1"/>
              <a:t>Saleh</a:t>
            </a:r>
            <a:r>
              <a:rPr lang="en-GB" sz="2000" dirty="0"/>
              <a:t>, General Manager, Young Giant </a:t>
            </a:r>
            <a:r>
              <a:rPr lang="en-GB" sz="2000" dirty="0" err="1"/>
              <a:t>Beatfreeks</a:t>
            </a:r>
            <a:r>
              <a:rPr lang="en-GB" sz="2000" dirty="0"/>
              <a:t> Collective  </a:t>
            </a:r>
          </a:p>
          <a:p>
            <a:pPr marL="342900" lvl="0" indent="-342900">
              <a:buFont typeface="Arial"/>
              <a:buChar char="•"/>
            </a:pPr>
            <a:r>
              <a:rPr lang="en-GB" sz="2000" dirty="0" err="1"/>
              <a:t>Sipho</a:t>
            </a:r>
            <a:r>
              <a:rPr lang="en-GB" sz="2000" dirty="0"/>
              <a:t> </a:t>
            </a:r>
            <a:r>
              <a:rPr lang="en-GB" sz="2000" dirty="0" err="1"/>
              <a:t>Ndlovu</a:t>
            </a:r>
            <a:r>
              <a:rPr lang="en-GB" sz="2000" dirty="0"/>
              <a:t>, member of the </a:t>
            </a:r>
            <a:r>
              <a:rPr lang="en-GB" sz="2000" dirty="0" err="1"/>
              <a:t>Beatfreeks</a:t>
            </a:r>
            <a:r>
              <a:rPr lang="en-GB" sz="2000" dirty="0"/>
              <a:t> community </a:t>
            </a:r>
          </a:p>
          <a:p>
            <a:pPr marL="457200" lvl="0" indent="-381000" algn="l" rtl="0">
              <a:spcBef>
                <a:spcPts val="0"/>
              </a:spcBef>
              <a:spcAft>
                <a:spcPts val="0"/>
              </a:spcAft>
              <a:buClr>
                <a:schemeClr val="dk1"/>
              </a:buClr>
              <a:buSzPts val="2400"/>
              <a:buChar char="-"/>
            </a:pPr>
            <a:endParaRPr sz="2400" dirty="0">
              <a:solidFill>
                <a:schemeClr val="dk1"/>
              </a:solidFill>
            </a:endParaRPr>
          </a:p>
          <a:p>
            <a:pPr marL="0" lvl="0" indent="0" algn="l" rtl="0">
              <a:spcBef>
                <a:spcPts val="0"/>
              </a:spcBef>
              <a:spcAft>
                <a:spcPts val="0"/>
              </a:spcAft>
              <a:buNone/>
            </a:pPr>
            <a:endParaRPr sz="2400"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2"/>
          <p:cNvSpPr/>
          <p:nvPr/>
        </p:nvSpPr>
        <p:spPr>
          <a:xfrm>
            <a:off x="3860250" y="475431"/>
            <a:ext cx="5769900" cy="22488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b="1" i="0" u="none" strike="noStrike" cap="none">
              <a:solidFill>
                <a:srgbClr val="000000"/>
              </a:solidFill>
              <a:latin typeface="Arial"/>
              <a:ea typeface="Arial"/>
              <a:cs typeface="Arial"/>
              <a:sym typeface="Arial"/>
            </a:endParaRPr>
          </a:p>
          <a:p>
            <a:pPr marL="0" marR="0" lvl="0" indent="457200" algn="l" rtl="0">
              <a:lnSpc>
                <a:spcPct val="150000"/>
              </a:lnSpc>
              <a:spcBef>
                <a:spcPts val="0"/>
              </a:spcBef>
              <a:spcAft>
                <a:spcPts val="0"/>
              </a:spcAft>
              <a:buClr>
                <a:srgbClr val="000000"/>
              </a:buClr>
              <a:buSzPts val="1500"/>
              <a:buFont typeface="Arial"/>
              <a:buNone/>
            </a:pPr>
            <a:r>
              <a:rPr lang="en-GB" b="1" i="0" u="none" strike="noStrike" cap="none">
                <a:solidFill>
                  <a:srgbClr val="000000"/>
                </a:solidFill>
                <a:latin typeface="Arial"/>
                <a:ea typeface="Arial"/>
                <a:cs typeface="Arial"/>
                <a:sym typeface="Arial"/>
              </a:rPr>
              <a:t>Get in touch </a:t>
            </a:r>
            <a:r>
              <a:rPr lang="en-GB" b="1" i="0" u="sng" strike="noStrike" cap="none">
                <a:solidFill>
                  <a:schemeClr val="hlink"/>
                </a:solidFill>
                <a:latin typeface="Arial"/>
                <a:ea typeface="Arial"/>
                <a:cs typeface="Arial"/>
                <a:sym typeface="Arial"/>
                <a:hlinkClick r:id="rId3"/>
              </a:rPr>
              <a:t>iep@cabinetoffice.gov.uk</a:t>
            </a:r>
            <a:endParaRPr b="1" i="0" u="none" strike="noStrike" cap="none">
              <a:solidFill>
                <a:schemeClr val="accent1"/>
              </a:solidFill>
              <a:latin typeface="Arial"/>
              <a:ea typeface="Arial"/>
              <a:cs typeface="Arial"/>
              <a:sym typeface="Arial"/>
            </a:endParaRPr>
          </a:p>
          <a:p>
            <a:pPr marL="0" marR="0" lvl="0" indent="457200" algn="l" rtl="0">
              <a:lnSpc>
                <a:spcPct val="150000"/>
              </a:lnSpc>
              <a:spcBef>
                <a:spcPts val="0"/>
              </a:spcBef>
              <a:spcAft>
                <a:spcPts val="0"/>
              </a:spcAft>
              <a:buClr>
                <a:srgbClr val="000000"/>
              </a:buClr>
              <a:buSzPts val="1500"/>
              <a:buFont typeface="Arial"/>
              <a:buNone/>
            </a:pPr>
            <a:endParaRPr b="1" i="0" u="none" strike="noStrike" cap="none">
              <a:solidFill>
                <a:schemeClr val="accent1"/>
              </a:solidFill>
              <a:latin typeface="Arial"/>
              <a:ea typeface="Arial"/>
              <a:cs typeface="Arial"/>
              <a:sym typeface="Arial"/>
            </a:endParaRPr>
          </a:p>
          <a:p>
            <a:pPr marL="0" marR="0" lvl="0" indent="457200" algn="l" rtl="0">
              <a:lnSpc>
                <a:spcPct val="150000"/>
              </a:lnSpc>
              <a:spcBef>
                <a:spcPts val="0"/>
              </a:spcBef>
              <a:spcAft>
                <a:spcPts val="0"/>
              </a:spcAft>
              <a:buClr>
                <a:srgbClr val="000000"/>
              </a:buClr>
              <a:buSzPts val="1500"/>
              <a:buFont typeface="Arial"/>
              <a:buNone/>
            </a:pPr>
            <a:r>
              <a:rPr lang="en-GB" b="1" i="0" u="none" strike="noStrike" cap="none">
                <a:solidFill>
                  <a:schemeClr val="dk1"/>
                </a:solidFill>
                <a:latin typeface="Arial"/>
                <a:ea typeface="Arial"/>
                <a:cs typeface="Arial"/>
                <a:sym typeface="Arial"/>
              </a:rPr>
              <a:t>Subscribe to the newsletter </a:t>
            </a:r>
            <a:endParaRPr b="1" i="0" u="none" strike="noStrike" cap="none">
              <a:solidFill>
                <a:schemeClr val="dk1"/>
              </a:solidFill>
              <a:latin typeface="Arial"/>
              <a:ea typeface="Arial"/>
              <a:cs typeface="Arial"/>
              <a:sym typeface="Arial"/>
            </a:endParaRPr>
          </a:p>
          <a:p>
            <a:pPr marL="457200" marR="0" lvl="0" indent="0" algn="l" rtl="0">
              <a:lnSpc>
                <a:spcPct val="150000"/>
              </a:lnSpc>
              <a:spcBef>
                <a:spcPts val="0"/>
              </a:spcBef>
              <a:spcAft>
                <a:spcPts val="0"/>
              </a:spcAft>
              <a:buClr>
                <a:srgbClr val="000000"/>
              </a:buClr>
              <a:buSzPts val="1500"/>
              <a:buFont typeface="Arial"/>
              <a:buNone/>
            </a:pPr>
            <a:r>
              <a:rPr lang="en-GB" b="1" i="0" u="sng" strike="noStrike" cap="none">
                <a:solidFill>
                  <a:schemeClr val="hlink"/>
                </a:solidFill>
                <a:latin typeface="Arial"/>
                <a:ea typeface="Arial"/>
                <a:cs typeface="Arial"/>
                <a:sym typeface="Arial"/>
                <a:hlinkClick r:id="rId4"/>
              </a:rPr>
              <a:t>https://www.gov.uk/government/groups/the-inclusive-</a:t>
            </a:r>
            <a:endParaRPr b="0" i="0" u="none" strike="noStrike" cap="none">
              <a:solidFill>
                <a:srgbClr val="000000"/>
              </a:solidFill>
              <a:latin typeface="Arial"/>
              <a:ea typeface="Arial"/>
              <a:cs typeface="Arial"/>
              <a:sym typeface="Arial"/>
            </a:endParaRPr>
          </a:p>
          <a:p>
            <a:pPr marL="457200" marR="0" lvl="0" indent="0" algn="l" rtl="0">
              <a:lnSpc>
                <a:spcPct val="150000"/>
              </a:lnSpc>
              <a:spcBef>
                <a:spcPts val="0"/>
              </a:spcBef>
              <a:spcAft>
                <a:spcPts val="0"/>
              </a:spcAft>
              <a:buClr>
                <a:srgbClr val="000000"/>
              </a:buClr>
              <a:buSzPts val="1500"/>
              <a:buFont typeface="Arial"/>
              <a:buNone/>
            </a:pPr>
            <a:r>
              <a:rPr lang="en-GB" b="1" i="0" u="sng" strike="noStrike" cap="none">
                <a:solidFill>
                  <a:schemeClr val="hlink"/>
                </a:solidFill>
                <a:latin typeface="Arial"/>
                <a:ea typeface="Arial"/>
                <a:cs typeface="Arial"/>
                <a:sym typeface="Arial"/>
                <a:hlinkClick r:id="rId4"/>
              </a:rPr>
              <a:t>economy-partnership</a:t>
            </a:r>
            <a:endParaRPr b="1" i="0" u="none" strike="noStrike" cap="none">
              <a:solidFill>
                <a:schemeClr val="accent1"/>
              </a:solidFill>
              <a:latin typeface="Arial"/>
              <a:ea typeface="Arial"/>
              <a:cs typeface="Arial"/>
              <a:sym typeface="Arial"/>
            </a:endParaRPr>
          </a:p>
          <a:p>
            <a:pPr marL="0" marR="0" lvl="0" indent="457200" algn="l" rtl="0">
              <a:lnSpc>
                <a:spcPct val="150000"/>
              </a:lnSpc>
              <a:spcBef>
                <a:spcPts val="0"/>
              </a:spcBef>
              <a:spcAft>
                <a:spcPts val="0"/>
              </a:spcAft>
              <a:buClr>
                <a:schemeClr val="dk1"/>
              </a:buClr>
              <a:buSzPts val="1100"/>
              <a:buFont typeface="Arial"/>
              <a:buNone/>
            </a:pPr>
            <a:endParaRPr b="1" i="0" u="none" strike="noStrike" cap="none">
              <a:solidFill>
                <a:schemeClr val="dk1"/>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500"/>
              <a:buFont typeface="Arial"/>
              <a:buNone/>
            </a:pPr>
            <a:r>
              <a:rPr lang="en-GB" b="1" i="0" u="none" strike="noStrike" cap="none">
                <a:solidFill>
                  <a:srgbClr val="000000"/>
                </a:solidFill>
                <a:latin typeface="Arial"/>
                <a:ea typeface="Arial"/>
                <a:cs typeface="Arial"/>
                <a:sym typeface="Arial"/>
              </a:rPr>
              <a:t>	Join the discussion </a:t>
            </a:r>
            <a:r>
              <a:rPr lang="en-GB" b="1" i="0" u="none" strike="noStrike" cap="none">
                <a:solidFill>
                  <a:schemeClr val="accent1"/>
                </a:solidFill>
                <a:latin typeface="Arial"/>
                <a:ea typeface="Arial"/>
                <a:cs typeface="Arial"/>
                <a:sym typeface="Arial"/>
              </a:rPr>
              <a:t>#InclusiveEconomy</a:t>
            </a:r>
            <a:endParaRPr b="1" i="0" u="none" strike="noStrike" cap="none">
              <a:solidFill>
                <a:schemeClr val="accent1"/>
              </a:solidFill>
              <a:latin typeface="Arial"/>
              <a:ea typeface="Arial"/>
              <a:cs typeface="Arial"/>
              <a:sym typeface="Arial"/>
            </a:endParaRPr>
          </a:p>
        </p:txBody>
      </p:sp>
      <p:pic>
        <p:nvPicPr>
          <p:cNvPr id="384" name="Google Shape;384;p52"/>
          <p:cNvPicPr preferRelativeResize="0"/>
          <p:nvPr/>
        </p:nvPicPr>
        <p:blipFill rotWithShape="1">
          <a:blip r:embed="rId5">
            <a:alphaModFix/>
          </a:blip>
          <a:srcRect/>
          <a:stretch/>
        </p:blipFill>
        <p:spPr>
          <a:xfrm>
            <a:off x="3620625" y="475413"/>
            <a:ext cx="521802" cy="521802"/>
          </a:xfrm>
          <a:prstGeom prst="rect">
            <a:avLst/>
          </a:prstGeom>
          <a:noFill/>
          <a:ln>
            <a:noFill/>
          </a:ln>
        </p:spPr>
      </p:pic>
      <p:pic>
        <p:nvPicPr>
          <p:cNvPr id="385" name="Google Shape;385;p52"/>
          <p:cNvPicPr preferRelativeResize="0"/>
          <p:nvPr/>
        </p:nvPicPr>
        <p:blipFill rotWithShape="1">
          <a:blip r:embed="rId6">
            <a:alphaModFix/>
          </a:blip>
          <a:srcRect/>
          <a:stretch/>
        </p:blipFill>
        <p:spPr>
          <a:xfrm>
            <a:off x="3729550" y="2571762"/>
            <a:ext cx="456350" cy="456350"/>
          </a:xfrm>
          <a:prstGeom prst="rect">
            <a:avLst/>
          </a:prstGeom>
          <a:noFill/>
          <a:ln>
            <a:noFill/>
          </a:ln>
        </p:spPr>
      </p:pic>
      <p:pic>
        <p:nvPicPr>
          <p:cNvPr id="386" name="Google Shape;386;p52"/>
          <p:cNvPicPr preferRelativeResize="0"/>
          <p:nvPr/>
        </p:nvPicPr>
        <p:blipFill rotWithShape="1">
          <a:blip r:embed="rId7">
            <a:alphaModFix/>
          </a:blip>
          <a:srcRect/>
          <a:stretch/>
        </p:blipFill>
        <p:spPr>
          <a:xfrm>
            <a:off x="3620625" y="1477788"/>
            <a:ext cx="521806" cy="521806"/>
          </a:xfrm>
          <a:prstGeom prst="rect">
            <a:avLst/>
          </a:prstGeom>
          <a:noFill/>
          <a:ln>
            <a:noFill/>
          </a:ln>
        </p:spPr>
      </p:pic>
      <p:pic>
        <p:nvPicPr>
          <p:cNvPr id="387" name="Google Shape;387;p52"/>
          <p:cNvPicPr preferRelativeResize="0"/>
          <p:nvPr/>
        </p:nvPicPr>
        <p:blipFill rotWithShape="1">
          <a:blip r:embed="rId8">
            <a:alphaModFix/>
          </a:blip>
          <a:srcRect t="26302" r="20552"/>
          <a:stretch/>
        </p:blipFill>
        <p:spPr>
          <a:xfrm>
            <a:off x="161238" y="757525"/>
            <a:ext cx="3143875" cy="1164651"/>
          </a:xfrm>
          <a:prstGeom prst="rect">
            <a:avLst/>
          </a:prstGeom>
          <a:noFill/>
          <a:ln>
            <a:noFill/>
          </a:ln>
        </p:spPr>
      </p:pic>
      <p:pic>
        <p:nvPicPr>
          <p:cNvPr id="388" name="Google Shape;388;p52"/>
          <p:cNvPicPr preferRelativeResize="0"/>
          <p:nvPr/>
        </p:nvPicPr>
        <p:blipFill rotWithShape="1">
          <a:blip r:embed="rId9">
            <a:alphaModFix/>
          </a:blip>
          <a:srcRect/>
          <a:stretch/>
        </p:blipFill>
        <p:spPr>
          <a:xfrm>
            <a:off x="101400" y="2273925"/>
            <a:ext cx="3899225" cy="2552923"/>
          </a:xfrm>
          <a:prstGeom prst="rect">
            <a:avLst/>
          </a:prstGeom>
          <a:noFill/>
          <a:ln>
            <a:noFill/>
          </a:ln>
        </p:spPr>
      </p:pic>
      <p:pic>
        <p:nvPicPr>
          <p:cNvPr id="389" name="Google Shape;389;p52"/>
          <p:cNvPicPr preferRelativeResize="0"/>
          <p:nvPr/>
        </p:nvPicPr>
        <p:blipFill rotWithShape="1">
          <a:blip r:embed="rId10">
            <a:alphaModFix/>
          </a:blip>
          <a:srcRect/>
          <a:stretch/>
        </p:blipFill>
        <p:spPr>
          <a:xfrm>
            <a:off x="5156050" y="3028100"/>
            <a:ext cx="2060268" cy="186272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3" name="Picture 2"/>
          <p:cNvPicPr>
            <a:picLocks noChangeAspect="1"/>
          </p:cNvPicPr>
          <p:nvPr/>
        </p:nvPicPr>
        <p:blipFill rotWithShape="1">
          <a:blip r:embed="rId3"/>
          <a:srcRect b="7931"/>
          <a:stretch/>
        </p:blipFill>
        <p:spPr>
          <a:xfrm>
            <a:off x="1259851" y="1101095"/>
            <a:ext cx="6403406" cy="3656831"/>
          </a:xfrm>
          <a:prstGeom prst="rect">
            <a:avLst/>
          </a:prstGeom>
        </p:spPr>
      </p:pic>
    </p:spTree>
    <p:extLst>
      <p:ext uri="{BB962C8B-B14F-4D97-AF65-F5344CB8AC3E}">
        <p14:creationId xmlns:p14="http://schemas.microsoft.com/office/powerpoint/2010/main" val="136086506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34"/>
          <p:cNvPicPr preferRelativeResize="0"/>
          <p:nvPr/>
        </p:nvPicPr>
        <p:blipFill rotWithShape="1">
          <a:blip r:embed="rId3">
            <a:alphaModFix/>
          </a:blip>
          <a:srcRect t="-740" b="740"/>
          <a:stretch/>
        </p:blipFill>
        <p:spPr>
          <a:xfrm>
            <a:off x="98350" y="1251900"/>
            <a:ext cx="3766376" cy="3543775"/>
          </a:xfrm>
          <a:prstGeom prst="rect">
            <a:avLst/>
          </a:prstGeom>
          <a:noFill/>
          <a:ln>
            <a:noFill/>
          </a:ln>
        </p:spPr>
      </p:pic>
      <p:sp>
        <p:nvSpPr>
          <p:cNvPr id="159" name="Google Shape;159;p34"/>
          <p:cNvSpPr txBox="1">
            <a:spLocks noGrp="1"/>
          </p:cNvSpPr>
          <p:nvPr>
            <p:ph type="title"/>
          </p:nvPr>
        </p:nvSpPr>
        <p:spPr>
          <a:xfrm>
            <a:off x="268800" y="769875"/>
            <a:ext cx="8606400" cy="554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Arial"/>
              <a:buNone/>
            </a:pPr>
            <a:r>
              <a:rPr lang="en-GB" sz="2400"/>
              <a:t>What is the Inclusive Economy Partnership? </a:t>
            </a:r>
            <a:endParaRPr sz="2400" b="0" i="0" u="none" strike="noStrike" cap="none">
              <a:solidFill>
                <a:schemeClr val="dk1"/>
              </a:solidFill>
              <a:latin typeface="Arial"/>
              <a:ea typeface="Arial"/>
              <a:cs typeface="Arial"/>
              <a:sym typeface="Arial"/>
            </a:endParaRPr>
          </a:p>
        </p:txBody>
      </p:sp>
      <p:sp>
        <p:nvSpPr>
          <p:cNvPr id="160" name="Google Shape;160;p34"/>
          <p:cNvSpPr txBox="1"/>
          <p:nvPr/>
        </p:nvSpPr>
        <p:spPr>
          <a:xfrm>
            <a:off x="3984050" y="1420125"/>
            <a:ext cx="4749600" cy="3007500"/>
          </a:xfrm>
          <a:prstGeom prst="rect">
            <a:avLst/>
          </a:prstGeom>
          <a:noFill/>
          <a:ln w="9525" cap="flat" cmpd="sng">
            <a:solidFill>
              <a:srgbClr val="4A86E8"/>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We’re a partnership of businesses, civil society and government departments who are working together to solve some of society’s toughest challenges, to help all communities and everyone within them feel they belong to and can participate in the UK economy.</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We believe in the power of partnership. And through collaboration, innovation and a shared determination to make the UK a better place to live and thrive, the IEP is part of a growing global movement that’s trying to solve age-old problems with new ways of thinking. </a:t>
            </a:r>
            <a:endParaRPr sz="1400" b="1" i="0" u="none" strike="noStrike" cap="none">
              <a:solidFill>
                <a:srgbClr val="000000"/>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5"/>
          <p:cNvSpPr txBox="1">
            <a:spLocks noGrp="1"/>
          </p:cNvSpPr>
          <p:nvPr>
            <p:ph type="body" idx="1"/>
          </p:nvPr>
        </p:nvSpPr>
        <p:spPr>
          <a:xfrm>
            <a:off x="272350" y="670350"/>
            <a:ext cx="3929100" cy="2656200"/>
          </a:xfrm>
          <a:prstGeom prst="rect">
            <a:avLst/>
          </a:prstGeom>
          <a:noFill/>
          <a:ln w="9525" cap="flat" cmpd="sng">
            <a:solidFill>
              <a:srgbClr val="4A86E8"/>
            </a:solidFill>
            <a:prstDash val="solid"/>
            <a:round/>
            <a:headEnd type="none" w="sm" len="sm"/>
            <a:tailEnd type="none" w="sm" len="sm"/>
          </a:ln>
        </p:spPr>
        <p:txBody>
          <a:bodyPr spcFirstLastPara="1" wrap="square" lIns="91425" tIns="45700" rIns="91425" bIns="45700" anchor="t" anchorCtr="0">
            <a:noAutofit/>
          </a:bodyPr>
          <a:lstStyle/>
          <a:p>
            <a:pPr marL="0" lvl="0" indent="0" algn="just" rtl="0">
              <a:lnSpc>
                <a:spcPct val="100000"/>
              </a:lnSpc>
              <a:spcBef>
                <a:spcPts val="750"/>
              </a:spcBef>
              <a:spcAft>
                <a:spcPts val="0"/>
              </a:spcAft>
              <a:buSzPts val="2000"/>
              <a:buNone/>
            </a:pPr>
            <a:r>
              <a:rPr lang="en-GB" sz="1400"/>
              <a:t>“An inclusive economy is ultimately about </a:t>
            </a:r>
            <a:r>
              <a:rPr lang="en-GB" sz="1400" b="1"/>
              <a:t>community</a:t>
            </a:r>
            <a:r>
              <a:rPr lang="en-GB" sz="1400"/>
              <a:t>; employees, public servants, citizens. Our aim is to </a:t>
            </a:r>
            <a:r>
              <a:rPr lang="en-GB" sz="1400" b="1"/>
              <a:t>work together to create a fair society</a:t>
            </a:r>
            <a:r>
              <a:rPr lang="en-GB" sz="1400"/>
              <a:t> made up of v</a:t>
            </a:r>
            <a:r>
              <a:rPr lang="en-GB" sz="1400" b="1"/>
              <a:t>ibrant and prosperous communities</a:t>
            </a:r>
            <a:r>
              <a:rPr lang="en-GB" sz="1400"/>
              <a:t> where people have a </a:t>
            </a:r>
            <a:r>
              <a:rPr lang="en-GB" sz="1400" b="1"/>
              <a:t>meaningful stake in a shared economic model.</a:t>
            </a:r>
            <a:r>
              <a:rPr lang="en-GB" sz="1400"/>
              <a:t>” </a:t>
            </a:r>
            <a:endParaRPr sz="1400"/>
          </a:p>
          <a:p>
            <a:pPr marL="0" lvl="0" indent="0" algn="just" rtl="0">
              <a:lnSpc>
                <a:spcPct val="100000"/>
              </a:lnSpc>
              <a:spcBef>
                <a:spcPts val="0"/>
              </a:spcBef>
              <a:spcAft>
                <a:spcPts val="0"/>
              </a:spcAft>
              <a:buSzPts val="2000"/>
              <a:buNone/>
            </a:pPr>
            <a:endParaRPr sz="1400" b="1">
              <a:solidFill>
                <a:srgbClr val="0000FF"/>
              </a:solidFill>
            </a:endParaRPr>
          </a:p>
          <a:p>
            <a:pPr marL="0" lvl="0" indent="0" algn="just" rtl="0">
              <a:lnSpc>
                <a:spcPct val="100000"/>
              </a:lnSpc>
              <a:spcBef>
                <a:spcPts val="750"/>
              </a:spcBef>
              <a:spcAft>
                <a:spcPts val="0"/>
              </a:spcAft>
              <a:buSzPts val="2000"/>
              <a:buNone/>
            </a:pPr>
            <a:r>
              <a:rPr lang="en-GB" sz="1400" b="1">
                <a:solidFill>
                  <a:srgbClr val="4A86E8"/>
                </a:solidFill>
              </a:rPr>
              <a:t>Caroline Mason CBE</a:t>
            </a:r>
            <a:endParaRPr sz="1400" b="1">
              <a:solidFill>
                <a:srgbClr val="4A86E8"/>
              </a:solidFill>
            </a:endParaRPr>
          </a:p>
          <a:p>
            <a:pPr marL="0" lvl="0" indent="0" algn="just" rtl="0">
              <a:lnSpc>
                <a:spcPct val="100000"/>
              </a:lnSpc>
              <a:spcBef>
                <a:spcPts val="750"/>
              </a:spcBef>
              <a:spcAft>
                <a:spcPts val="0"/>
              </a:spcAft>
              <a:buSzPts val="2000"/>
              <a:buNone/>
            </a:pPr>
            <a:r>
              <a:rPr lang="en-GB" sz="1400" b="1">
                <a:solidFill>
                  <a:srgbClr val="4A86E8"/>
                </a:solidFill>
              </a:rPr>
              <a:t>CEO, </a:t>
            </a:r>
            <a:r>
              <a:rPr lang="en-GB" sz="1400" b="1">
                <a:solidFill>
                  <a:srgbClr val="4A86E8"/>
                </a:solidFill>
                <a:highlight>
                  <a:srgbClr val="FFFFFF"/>
                </a:highlight>
              </a:rPr>
              <a:t>Esmée Fairbairn Foundation</a:t>
            </a:r>
            <a:r>
              <a:rPr lang="en-GB" sz="1400" b="1">
                <a:solidFill>
                  <a:srgbClr val="0000FF"/>
                </a:solidFill>
                <a:highlight>
                  <a:srgbClr val="FFFFFF"/>
                </a:highlight>
              </a:rPr>
              <a:t> </a:t>
            </a:r>
            <a:endParaRPr sz="1400" b="1">
              <a:solidFill>
                <a:srgbClr val="0000FF"/>
              </a:solidFill>
            </a:endParaRPr>
          </a:p>
        </p:txBody>
      </p:sp>
      <p:sp>
        <p:nvSpPr>
          <p:cNvPr id="166" name="Google Shape;166;p35"/>
          <p:cNvSpPr txBox="1">
            <a:spLocks noGrp="1"/>
          </p:cNvSpPr>
          <p:nvPr>
            <p:ph type="body" idx="2"/>
          </p:nvPr>
        </p:nvSpPr>
        <p:spPr>
          <a:xfrm>
            <a:off x="4402200" y="678375"/>
            <a:ext cx="4194000" cy="2648100"/>
          </a:xfrm>
          <a:prstGeom prst="rect">
            <a:avLst/>
          </a:prstGeom>
          <a:noFill/>
          <a:ln w="9525" cap="flat" cmpd="sng">
            <a:solidFill>
              <a:srgbClr val="4A86E8"/>
            </a:solidFill>
            <a:prstDash val="solid"/>
            <a:round/>
            <a:headEnd type="none" w="sm" len="sm"/>
            <a:tailEnd type="none" w="sm" len="sm"/>
          </a:ln>
        </p:spPr>
        <p:txBody>
          <a:bodyPr spcFirstLastPara="1" wrap="square" lIns="91425" tIns="45700" rIns="91425" bIns="45700" anchor="t" anchorCtr="0">
            <a:noAutofit/>
          </a:bodyPr>
          <a:lstStyle/>
          <a:p>
            <a:pPr marL="0" lvl="0" indent="0" algn="just" rtl="0">
              <a:lnSpc>
                <a:spcPct val="100000"/>
              </a:lnSpc>
              <a:spcBef>
                <a:spcPts val="750"/>
              </a:spcBef>
              <a:spcAft>
                <a:spcPts val="0"/>
              </a:spcAft>
              <a:buSzPts val="1400"/>
              <a:buNone/>
            </a:pPr>
            <a:r>
              <a:rPr lang="en-GB"/>
              <a:t>“As a mutual we believe in the </a:t>
            </a:r>
            <a:r>
              <a:rPr lang="en-GB" b="1"/>
              <a:t>power of collaboration</a:t>
            </a:r>
            <a:r>
              <a:rPr lang="en-GB"/>
              <a:t> - that </a:t>
            </a:r>
            <a:r>
              <a:rPr lang="en-GB" b="1"/>
              <a:t>we achieve more together than we can alone. </a:t>
            </a:r>
            <a:r>
              <a:rPr lang="en-GB"/>
              <a:t>That’s why the IEP is a </a:t>
            </a:r>
            <a:r>
              <a:rPr lang="en-GB" b="1"/>
              <a:t>welcome initiative</a:t>
            </a:r>
            <a:r>
              <a:rPr lang="en-GB"/>
              <a:t> and a natural fit for Nationwide Building Society.”</a:t>
            </a:r>
            <a:endParaRPr/>
          </a:p>
          <a:p>
            <a:pPr marL="0" lvl="0" indent="0" algn="just" rtl="0">
              <a:lnSpc>
                <a:spcPct val="100000"/>
              </a:lnSpc>
              <a:spcBef>
                <a:spcPts val="750"/>
              </a:spcBef>
              <a:spcAft>
                <a:spcPts val="0"/>
              </a:spcAft>
              <a:buSzPts val="1400"/>
              <a:buNone/>
            </a:pPr>
            <a:endParaRPr b="1">
              <a:solidFill>
                <a:srgbClr val="0000FF"/>
              </a:solidFill>
            </a:endParaRPr>
          </a:p>
        </p:txBody>
      </p:sp>
      <p:pic>
        <p:nvPicPr>
          <p:cNvPr id="167" name="Google Shape;167;p35"/>
          <p:cNvPicPr preferRelativeResize="0"/>
          <p:nvPr/>
        </p:nvPicPr>
        <p:blipFill rotWithShape="1">
          <a:blip r:embed="rId3">
            <a:alphaModFix/>
          </a:blip>
          <a:srcRect l="13579" r="14034" b="12055"/>
          <a:stretch/>
        </p:blipFill>
        <p:spPr>
          <a:xfrm>
            <a:off x="3304750" y="2084675"/>
            <a:ext cx="896700" cy="1089475"/>
          </a:xfrm>
          <a:prstGeom prst="rect">
            <a:avLst/>
          </a:prstGeom>
          <a:noFill/>
          <a:ln>
            <a:noFill/>
          </a:ln>
        </p:spPr>
      </p:pic>
      <p:pic>
        <p:nvPicPr>
          <p:cNvPr id="168" name="Google Shape;168;p35"/>
          <p:cNvPicPr preferRelativeResize="0"/>
          <p:nvPr/>
        </p:nvPicPr>
        <p:blipFill rotWithShape="1">
          <a:blip r:embed="rId4">
            <a:alphaModFix/>
          </a:blip>
          <a:srcRect/>
          <a:stretch/>
        </p:blipFill>
        <p:spPr>
          <a:xfrm>
            <a:off x="7503950" y="2084675"/>
            <a:ext cx="1039479" cy="1152725"/>
          </a:xfrm>
          <a:prstGeom prst="rect">
            <a:avLst/>
          </a:prstGeom>
          <a:noFill/>
          <a:ln>
            <a:noFill/>
          </a:ln>
        </p:spPr>
      </p:pic>
      <p:sp>
        <p:nvSpPr>
          <p:cNvPr id="169" name="Google Shape;169;p35"/>
          <p:cNvSpPr txBox="1"/>
          <p:nvPr/>
        </p:nvSpPr>
        <p:spPr>
          <a:xfrm>
            <a:off x="4388125" y="2126150"/>
            <a:ext cx="7156200" cy="8349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750"/>
              </a:spcBef>
              <a:spcAft>
                <a:spcPts val="0"/>
              </a:spcAft>
              <a:buClr>
                <a:schemeClr val="dk1"/>
              </a:buClr>
              <a:buSzPts val="1100"/>
              <a:buFont typeface="Arial"/>
              <a:buNone/>
            </a:pPr>
            <a:r>
              <a:rPr lang="en-GB" sz="1400" b="1" i="0" u="none" strike="noStrike" cap="none">
                <a:solidFill>
                  <a:srgbClr val="4A86E8"/>
                </a:solidFill>
                <a:latin typeface="Arial"/>
                <a:ea typeface="Arial"/>
                <a:cs typeface="Arial"/>
                <a:sym typeface="Arial"/>
              </a:rPr>
              <a:t>Joe Garner</a:t>
            </a:r>
            <a:endParaRPr sz="1400" b="1" i="0" u="none" strike="noStrike" cap="none">
              <a:solidFill>
                <a:srgbClr val="4A86E8"/>
              </a:solidFill>
              <a:latin typeface="Arial"/>
              <a:ea typeface="Arial"/>
              <a:cs typeface="Arial"/>
              <a:sym typeface="Arial"/>
            </a:endParaRPr>
          </a:p>
          <a:p>
            <a:pPr marL="0" marR="0" lvl="0" indent="0" algn="just" rtl="0">
              <a:lnSpc>
                <a:spcPct val="100000"/>
              </a:lnSpc>
              <a:spcBef>
                <a:spcPts val="750"/>
              </a:spcBef>
              <a:spcAft>
                <a:spcPts val="0"/>
              </a:spcAft>
              <a:buClr>
                <a:schemeClr val="dk1"/>
              </a:buClr>
              <a:buSzPts val="1100"/>
              <a:buFont typeface="Arial"/>
              <a:buNone/>
            </a:pPr>
            <a:r>
              <a:rPr lang="en-GB" sz="1400" b="1" i="0" u="none" strike="noStrike" cap="none">
                <a:solidFill>
                  <a:srgbClr val="4A86E8"/>
                </a:solidFill>
                <a:latin typeface="Arial"/>
                <a:ea typeface="Arial"/>
                <a:cs typeface="Arial"/>
                <a:sym typeface="Arial"/>
              </a:rPr>
              <a:t>Chief Executive</a:t>
            </a:r>
            <a:endParaRPr sz="1400" b="1" i="0" u="none" strike="noStrike" cap="none">
              <a:solidFill>
                <a:srgbClr val="4A86E8"/>
              </a:solidFill>
              <a:latin typeface="Arial"/>
              <a:ea typeface="Arial"/>
              <a:cs typeface="Arial"/>
              <a:sym typeface="Arial"/>
            </a:endParaRPr>
          </a:p>
          <a:p>
            <a:pPr marL="0" marR="0" lvl="0" indent="0" algn="just" rtl="0">
              <a:lnSpc>
                <a:spcPct val="100000"/>
              </a:lnSpc>
              <a:spcBef>
                <a:spcPts val="750"/>
              </a:spcBef>
              <a:spcAft>
                <a:spcPts val="0"/>
              </a:spcAft>
              <a:buClr>
                <a:schemeClr val="dk1"/>
              </a:buClr>
              <a:buSzPts val="1100"/>
              <a:buFont typeface="Arial"/>
              <a:buNone/>
            </a:pPr>
            <a:r>
              <a:rPr lang="en-GB" sz="1400" b="1" i="0" u="none" strike="noStrike" cap="none">
                <a:solidFill>
                  <a:srgbClr val="4A86E8"/>
                </a:solidFill>
                <a:latin typeface="Arial"/>
                <a:ea typeface="Arial"/>
                <a:cs typeface="Arial"/>
                <a:sym typeface="Arial"/>
              </a:rPr>
              <a:t>Nationwide Building Society</a:t>
            </a:r>
            <a:endParaRPr sz="1400" b="0" i="0" u="none" strike="noStrike" cap="none">
              <a:solidFill>
                <a:srgbClr val="4A86E8"/>
              </a:solidFill>
              <a:latin typeface="Arial"/>
              <a:ea typeface="Arial"/>
              <a:cs typeface="Arial"/>
              <a:sym typeface="Arial"/>
            </a:endParaRPr>
          </a:p>
        </p:txBody>
      </p:sp>
      <p:sp>
        <p:nvSpPr>
          <p:cNvPr id="170" name="Google Shape;170;p35"/>
          <p:cNvSpPr txBox="1"/>
          <p:nvPr/>
        </p:nvSpPr>
        <p:spPr>
          <a:xfrm>
            <a:off x="284500" y="3478950"/>
            <a:ext cx="8033400" cy="1581000"/>
          </a:xfrm>
          <a:prstGeom prst="rect">
            <a:avLst/>
          </a:prstGeom>
          <a:noFill/>
          <a:ln w="28575" cap="flat" cmpd="sng">
            <a:solidFill>
              <a:srgbClr val="4A86E8"/>
            </a:solidFill>
            <a:prstDash val="solid"/>
            <a:round/>
            <a:headEnd type="none" w="sm" len="sm"/>
            <a:tailEnd type="none" w="sm" len="sm"/>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1400"/>
              <a:buFont typeface="Arial"/>
              <a:buNone/>
            </a:pPr>
            <a:r>
              <a:rPr lang="en-GB" sz="1400" b="0" i="0" u="none" strike="noStrike" cap="none">
                <a:solidFill>
                  <a:srgbClr val="0B0C0C"/>
                </a:solidFill>
                <a:latin typeface="Arial"/>
                <a:ea typeface="Arial"/>
                <a:cs typeface="Arial"/>
                <a:sym typeface="Arial"/>
              </a:rPr>
              <a:t>“...we will make Britain </a:t>
            </a:r>
            <a:r>
              <a:rPr lang="en-GB" sz="1400" b="1" i="0" u="none" strike="noStrike" cap="none">
                <a:solidFill>
                  <a:srgbClr val="0B0C0C"/>
                </a:solidFill>
                <a:latin typeface="Arial"/>
                <a:ea typeface="Arial"/>
                <a:cs typeface="Arial"/>
                <a:sym typeface="Arial"/>
              </a:rPr>
              <a:t>a country that works </a:t>
            </a:r>
            <a:r>
              <a:rPr lang="en-GB" sz="1400" b="0" i="0" u="none" strike="noStrike" cap="none">
                <a:solidFill>
                  <a:srgbClr val="0B0C0C"/>
                </a:solidFill>
                <a:latin typeface="Arial"/>
                <a:ea typeface="Arial"/>
                <a:cs typeface="Arial"/>
                <a:sym typeface="Arial"/>
              </a:rPr>
              <a:t>not for a privileged few, </a:t>
            </a:r>
            <a:endParaRPr sz="1400" b="0" i="0" u="none" strike="noStrike" cap="none">
              <a:solidFill>
                <a:srgbClr val="0B0C0C"/>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1400"/>
              <a:buFont typeface="Arial"/>
              <a:buNone/>
            </a:pPr>
            <a:r>
              <a:rPr lang="en-GB" sz="1400" b="0" i="0" u="none" strike="noStrike" cap="none">
                <a:solidFill>
                  <a:srgbClr val="0B0C0C"/>
                </a:solidFill>
                <a:latin typeface="Arial"/>
                <a:ea typeface="Arial"/>
                <a:cs typeface="Arial"/>
                <a:sym typeface="Arial"/>
              </a:rPr>
              <a:t>but</a:t>
            </a:r>
            <a:r>
              <a:rPr lang="en-GB" sz="1400" b="1" i="0" u="none" strike="noStrike" cap="none">
                <a:solidFill>
                  <a:srgbClr val="0B0C0C"/>
                </a:solidFill>
                <a:latin typeface="Arial"/>
                <a:ea typeface="Arial"/>
                <a:cs typeface="Arial"/>
                <a:sym typeface="Arial"/>
              </a:rPr>
              <a:t> for every one of us.</a:t>
            </a:r>
            <a:r>
              <a:rPr lang="en-GB" sz="1400" b="0" i="0" u="none" strike="noStrike" cap="none">
                <a:solidFill>
                  <a:srgbClr val="0B0C0C"/>
                </a:solidFill>
                <a:latin typeface="Arial"/>
                <a:ea typeface="Arial"/>
                <a:cs typeface="Arial"/>
                <a:sym typeface="Arial"/>
              </a:rPr>
              <a:t> </a:t>
            </a:r>
            <a:endParaRPr sz="1400" b="0" i="0" u="none" strike="noStrike" cap="none">
              <a:solidFill>
                <a:srgbClr val="0B0C0C"/>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1400"/>
              <a:buFont typeface="Arial"/>
              <a:buNone/>
            </a:pPr>
            <a:r>
              <a:rPr lang="en-GB" sz="1400" b="0" i="0" u="none" strike="noStrike" cap="none">
                <a:solidFill>
                  <a:srgbClr val="0B0C0C"/>
                </a:solidFill>
                <a:latin typeface="Arial"/>
                <a:ea typeface="Arial"/>
                <a:cs typeface="Arial"/>
                <a:sym typeface="Arial"/>
              </a:rPr>
              <a:t>That will be the mission of the government I lead, </a:t>
            </a:r>
            <a:endParaRPr sz="1400" b="0" i="0" u="none" strike="noStrike" cap="none">
              <a:solidFill>
                <a:srgbClr val="0B0C0C"/>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1400"/>
              <a:buFont typeface="Arial"/>
              <a:buNone/>
            </a:pPr>
            <a:r>
              <a:rPr lang="en-GB" sz="1400" b="0" i="0" u="none" strike="noStrike" cap="none">
                <a:solidFill>
                  <a:srgbClr val="0B0C0C"/>
                </a:solidFill>
                <a:latin typeface="Arial"/>
                <a:ea typeface="Arial"/>
                <a:cs typeface="Arial"/>
                <a:sym typeface="Arial"/>
              </a:rPr>
              <a:t>and </a:t>
            </a:r>
            <a:r>
              <a:rPr lang="en-GB" sz="1400" b="1" i="0" u="none" strike="noStrike" cap="none">
                <a:solidFill>
                  <a:srgbClr val="0B0C0C"/>
                </a:solidFill>
                <a:latin typeface="Arial"/>
                <a:ea typeface="Arial"/>
                <a:cs typeface="Arial"/>
                <a:sym typeface="Arial"/>
              </a:rPr>
              <a:t>together we will build a better Britain.”</a:t>
            </a:r>
            <a:endParaRPr sz="1400" b="1" i="0" u="none" strike="noStrike" cap="none">
              <a:solidFill>
                <a:srgbClr val="0B0C0C"/>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1400"/>
              <a:buFont typeface="Arial"/>
              <a:buNone/>
            </a:pPr>
            <a:endParaRPr sz="1400" b="1" i="0" u="none" strike="noStrike" cap="none">
              <a:solidFill>
                <a:srgbClr val="0000FF"/>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1400"/>
              <a:buFont typeface="Arial"/>
              <a:buNone/>
            </a:pPr>
            <a:r>
              <a:rPr lang="en-GB" sz="1400" b="1" i="0" u="none" strike="noStrike" cap="none">
                <a:solidFill>
                  <a:srgbClr val="4A86E8"/>
                </a:solidFill>
                <a:latin typeface="Arial"/>
                <a:ea typeface="Arial"/>
                <a:cs typeface="Arial"/>
                <a:sym typeface="Arial"/>
              </a:rPr>
              <a:t>Theresa May, UK Prime Minister</a:t>
            </a:r>
            <a:endParaRPr sz="1400" b="0" i="0" u="none" strike="noStrike" cap="none">
              <a:solidFill>
                <a:srgbClr val="4A86E8"/>
              </a:solidFill>
              <a:latin typeface="Arial"/>
              <a:ea typeface="Arial"/>
              <a:cs typeface="Arial"/>
              <a:sym typeface="Arial"/>
            </a:endParaRPr>
          </a:p>
        </p:txBody>
      </p:sp>
      <p:pic>
        <p:nvPicPr>
          <p:cNvPr id="171" name="Google Shape;171;p35"/>
          <p:cNvPicPr preferRelativeResize="0"/>
          <p:nvPr/>
        </p:nvPicPr>
        <p:blipFill rotWithShape="1">
          <a:blip r:embed="rId5">
            <a:alphaModFix/>
          </a:blip>
          <a:srcRect/>
          <a:stretch/>
        </p:blipFill>
        <p:spPr>
          <a:xfrm>
            <a:off x="6741325" y="3553250"/>
            <a:ext cx="1425425" cy="142542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6"/>
          <p:cNvSpPr txBox="1"/>
          <p:nvPr/>
        </p:nvSpPr>
        <p:spPr>
          <a:xfrm>
            <a:off x="387387" y="831612"/>
            <a:ext cx="8029500" cy="4065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000000"/>
                </a:solidFill>
                <a:latin typeface="Arial"/>
                <a:ea typeface="Arial"/>
                <a:cs typeface="Arial"/>
                <a:sym typeface="Arial"/>
              </a:rPr>
              <a:t>We are currently focused on three flagship challenges:</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005ABB"/>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005ABB"/>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005ABB"/>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005ABB"/>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005ABB"/>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005ABB"/>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r>
              <a:rPr lang="en-GB" sz="2000" b="0" i="0" u="none" strike="noStrike" cap="none">
                <a:solidFill>
                  <a:srgbClr val="000000"/>
                </a:solidFill>
                <a:latin typeface="Arial"/>
                <a:ea typeface="Arial"/>
                <a:cs typeface="Arial"/>
                <a:sym typeface="Arial"/>
              </a:rPr>
              <a:t>Against each of these challenges, the Partnership has launched a number of collaborative projects and supported social innovators to scale what they do.</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005ABB"/>
              </a:solidFill>
              <a:latin typeface="Arial"/>
              <a:ea typeface="Arial"/>
              <a:cs typeface="Arial"/>
              <a:sym typeface="Arial"/>
            </a:endParaRPr>
          </a:p>
        </p:txBody>
      </p:sp>
      <p:pic>
        <p:nvPicPr>
          <p:cNvPr id="177" name="Google Shape;177;p36"/>
          <p:cNvPicPr preferRelativeResize="0"/>
          <p:nvPr/>
        </p:nvPicPr>
        <p:blipFill rotWithShape="1">
          <a:blip r:embed="rId3">
            <a:alphaModFix/>
          </a:blip>
          <a:srcRect/>
          <a:stretch/>
        </p:blipFill>
        <p:spPr>
          <a:xfrm>
            <a:off x="857287" y="1523762"/>
            <a:ext cx="1800225" cy="1801812"/>
          </a:xfrm>
          <a:prstGeom prst="rect">
            <a:avLst/>
          </a:prstGeom>
          <a:noFill/>
          <a:ln>
            <a:noFill/>
          </a:ln>
        </p:spPr>
      </p:pic>
      <p:pic>
        <p:nvPicPr>
          <p:cNvPr id="178" name="Google Shape;178;p36"/>
          <p:cNvPicPr preferRelativeResize="0"/>
          <p:nvPr/>
        </p:nvPicPr>
        <p:blipFill rotWithShape="1">
          <a:blip r:embed="rId4">
            <a:alphaModFix/>
          </a:blip>
          <a:srcRect/>
          <a:stretch/>
        </p:blipFill>
        <p:spPr>
          <a:xfrm>
            <a:off x="3533812" y="1523762"/>
            <a:ext cx="1804986" cy="1801812"/>
          </a:xfrm>
          <a:prstGeom prst="rect">
            <a:avLst/>
          </a:prstGeom>
          <a:noFill/>
          <a:ln>
            <a:noFill/>
          </a:ln>
        </p:spPr>
      </p:pic>
      <p:pic>
        <p:nvPicPr>
          <p:cNvPr id="179" name="Google Shape;179;p36"/>
          <p:cNvPicPr preferRelativeResize="0"/>
          <p:nvPr/>
        </p:nvPicPr>
        <p:blipFill rotWithShape="1">
          <a:blip r:embed="rId5">
            <a:alphaModFix/>
          </a:blip>
          <a:srcRect/>
          <a:stretch/>
        </p:blipFill>
        <p:spPr>
          <a:xfrm>
            <a:off x="6200812" y="1523762"/>
            <a:ext cx="1801812" cy="1801812"/>
          </a:xfrm>
          <a:prstGeom prst="rect">
            <a:avLst/>
          </a:prstGeom>
          <a:noFill/>
          <a:ln>
            <a:noFill/>
          </a:ln>
        </p:spPr>
      </p:pic>
      <p:sp>
        <p:nvSpPr>
          <p:cNvPr id="180" name="Google Shape;180;p36"/>
          <p:cNvSpPr txBox="1"/>
          <p:nvPr/>
        </p:nvSpPr>
        <p:spPr>
          <a:xfrm>
            <a:off x="3565562" y="3252550"/>
            <a:ext cx="1989000" cy="308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ABB"/>
              </a:buClr>
              <a:buSzPts val="1400"/>
              <a:buFont typeface="Arial"/>
              <a:buNone/>
            </a:pPr>
            <a:r>
              <a:rPr lang="en-GB" sz="1400" b="0" i="0" u="none" strike="noStrike" cap="none">
                <a:solidFill>
                  <a:srgbClr val="000000"/>
                </a:solidFill>
                <a:latin typeface="Arial"/>
                <a:ea typeface="Arial"/>
                <a:cs typeface="Arial"/>
                <a:sym typeface="Arial"/>
              </a:rPr>
              <a:t>Mental Health at Work</a:t>
            </a:r>
            <a:endParaRPr sz="1400" b="0" i="0" u="none" strike="noStrike" cap="none">
              <a:solidFill>
                <a:srgbClr val="000000"/>
              </a:solidFill>
              <a:latin typeface="Arial"/>
              <a:ea typeface="Arial"/>
              <a:cs typeface="Arial"/>
              <a:sym typeface="Arial"/>
            </a:endParaRPr>
          </a:p>
        </p:txBody>
      </p:sp>
      <p:sp>
        <p:nvSpPr>
          <p:cNvPr id="181" name="Google Shape;181;p36"/>
          <p:cNvSpPr txBox="1"/>
          <p:nvPr/>
        </p:nvSpPr>
        <p:spPr>
          <a:xfrm>
            <a:off x="946187" y="3252550"/>
            <a:ext cx="1800300" cy="52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ABB"/>
              </a:buClr>
              <a:buSzPts val="1400"/>
              <a:buFont typeface="Arial"/>
              <a:buNone/>
            </a:pPr>
            <a:r>
              <a:rPr lang="en-GB" sz="1400" b="0" i="0" u="none" strike="noStrike" cap="none">
                <a:solidFill>
                  <a:srgbClr val="000000"/>
                </a:solidFill>
                <a:latin typeface="Arial"/>
                <a:ea typeface="Arial"/>
                <a:cs typeface="Arial"/>
                <a:sym typeface="Arial"/>
              </a:rPr>
              <a:t>Financial Inclusion and Capability</a:t>
            </a:r>
            <a:endParaRPr sz="1400" b="0" i="0" u="none" strike="noStrike" cap="none">
              <a:solidFill>
                <a:srgbClr val="000000"/>
              </a:solidFill>
              <a:latin typeface="Arial"/>
              <a:ea typeface="Arial"/>
              <a:cs typeface="Arial"/>
              <a:sym typeface="Arial"/>
            </a:endParaRPr>
          </a:p>
        </p:txBody>
      </p:sp>
      <p:sp>
        <p:nvSpPr>
          <p:cNvPr id="182" name="Google Shape;182;p36"/>
          <p:cNvSpPr txBox="1"/>
          <p:nvPr/>
        </p:nvSpPr>
        <p:spPr>
          <a:xfrm>
            <a:off x="6303818" y="3252550"/>
            <a:ext cx="1641732" cy="30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5ABB"/>
              </a:buClr>
              <a:buSzPts val="1400"/>
              <a:buFont typeface="Arial"/>
              <a:buNone/>
            </a:pPr>
            <a:r>
              <a:rPr lang="en-GB" sz="1400" b="0" i="0" u="none" strike="noStrike" cap="none">
                <a:solidFill>
                  <a:srgbClr val="000000"/>
                </a:solidFill>
                <a:latin typeface="Arial"/>
                <a:ea typeface="Arial"/>
                <a:cs typeface="Arial"/>
                <a:sym typeface="Arial"/>
              </a:rPr>
              <a:t>Transition to Work</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7"/>
          <p:cNvSpPr txBox="1">
            <a:spLocks noGrp="1"/>
          </p:cNvSpPr>
          <p:nvPr>
            <p:ph type="title"/>
          </p:nvPr>
        </p:nvSpPr>
        <p:spPr>
          <a:xfrm>
            <a:off x="268800" y="769875"/>
            <a:ext cx="8606400" cy="554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Arial"/>
              <a:buNone/>
            </a:pPr>
            <a:r>
              <a:rPr lang="en-GB" sz="2400"/>
              <a:t>Our vision and ambition</a:t>
            </a:r>
            <a:endParaRPr sz="2400" b="0" i="0" u="none" strike="noStrike" cap="none">
              <a:solidFill>
                <a:schemeClr val="dk1"/>
              </a:solidFill>
              <a:latin typeface="Arial"/>
              <a:ea typeface="Arial"/>
              <a:cs typeface="Arial"/>
              <a:sym typeface="Arial"/>
            </a:endParaRPr>
          </a:p>
        </p:txBody>
      </p:sp>
      <p:sp>
        <p:nvSpPr>
          <p:cNvPr id="188" name="Google Shape;188;p37"/>
          <p:cNvSpPr/>
          <p:nvPr/>
        </p:nvSpPr>
        <p:spPr>
          <a:xfrm>
            <a:off x="3003575" y="1443387"/>
            <a:ext cx="3815700" cy="3501000"/>
          </a:xfrm>
          <a:prstGeom prst="rect">
            <a:avLst/>
          </a:prstGeom>
          <a:solidFill>
            <a:srgbClr val="EAAB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89" name="Google Shape;189;p37"/>
          <p:cNvSpPr txBox="1"/>
          <p:nvPr/>
        </p:nvSpPr>
        <p:spPr>
          <a:xfrm>
            <a:off x="4082514" y="1443387"/>
            <a:ext cx="2626200" cy="79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283381"/>
                </a:solidFill>
                <a:latin typeface="Arial"/>
                <a:ea typeface="Arial"/>
                <a:cs typeface="Arial"/>
                <a:sym typeface="Arial"/>
              </a:rPr>
              <a:t>Local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FFFFFF"/>
                </a:solidFill>
                <a:latin typeface="Arial"/>
                <a:ea typeface="Arial"/>
                <a:cs typeface="Arial"/>
                <a:sym typeface="Arial"/>
              </a:rPr>
              <a:t>Innovative solutions delivering greater impact for people and communities</a:t>
            </a:r>
            <a:endParaRPr sz="1200" b="0" i="0" u="none" strike="noStrike" cap="none">
              <a:solidFill>
                <a:srgbClr val="FFFFFF"/>
              </a:solidFill>
              <a:latin typeface="Arial"/>
              <a:ea typeface="Arial"/>
              <a:cs typeface="Arial"/>
              <a:sym typeface="Arial"/>
            </a:endParaRPr>
          </a:p>
        </p:txBody>
      </p:sp>
      <p:sp>
        <p:nvSpPr>
          <p:cNvPr id="190" name="Google Shape;190;p37"/>
          <p:cNvSpPr txBox="1"/>
          <p:nvPr/>
        </p:nvSpPr>
        <p:spPr>
          <a:xfrm>
            <a:off x="4082514" y="2856012"/>
            <a:ext cx="2109900" cy="80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283381"/>
                </a:solidFill>
                <a:latin typeface="Arial"/>
                <a:ea typeface="Arial"/>
                <a:cs typeface="Arial"/>
                <a:sym typeface="Arial"/>
              </a:rPr>
              <a:t>National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FFFFFF"/>
                </a:solidFill>
                <a:latin typeface="Arial"/>
                <a:ea typeface="Arial"/>
                <a:cs typeface="Arial"/>
                <a:sym typeface="Arial"/>
              </a:rPr>
              <a:t>A more inclusive economy and society</a:t>
            </a:r>
            <a:endParaRPr sz="1200" b="0" i="0" u="none" strike="noStrike" cap="none">
              <a:solidFill>
                <a:srgbClr val="FFFFFF"/>
              </a:solidFill>
              <a:latin typeface="Arial"/>
              <a:ea typeface="Arial"/>
              <a:cs typeface="Arial"/>
              <a:sym typeface="Arial"/>
            </a:endParaRPr>
          </a:p>
        </p:txBody>
      </p:sp>
      <p:sp>
        <p:nvSpPr>
          <p:cNvPr id="191" name="Google Shape;191;p37"/>
          <p:cNvSpPr txBox="1"/>
          <p:nvPr/>
        </p:nvSpPr>
        <p:spPr>
          <a:xfrm>
            <a:off x="4082514" y="4045824"/>
            <a:ext cx="2482200" cy="79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283381"/>
                </a:solidFill>
                <a:latin typeface="Arial"/>
                <a:ea typeface="Arial"/>
                <a:cs typeface="Arial"/>
                <a:sym typeface="Arial"/>
              </a:rPr>
              <a:t>Global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FFFFFF"/>
                </a:solidFill>
                <a:latin typeface="Arial"/>
                <a:ea typeface="Arial"/>
                <a:cs typeface="Arial"/>
                <a:sym typeface="Arial"/>
              </a:rPr>
              <a:t>UK positioned as a world leader on inclusive growth</a:t>
            </a:r>
            <a:endParaRPr sz="1200" b="0" i="0" u="none" strike="noStrike" cap="none">
              <a:solidFill>
                <a:srgbClr val="FFFFFF"/>
              </a:solidFill>
              <a:latin typeface="Arial"/>
              <a:ea typeface="Arial"/>
              <a:cs typeface="Arial"/>
              <a:sym typeface="Arial"/>
            </a:endParaRPr>
          </a:p>
        </p:txBody>
      </p:sp>
      <p:pic>
        <p:nvPicPr>
          <p:cNvPr id="192" name="Google Shape;192;p37"/>
          <p:cNvPicPr preferRelativeResize="0"/>
          <p:nvPr/>
        </p:nvPicPr>
        <p:blipFill rotWithShape="1">
          <a:blip r:embed="rId3">
            <a:alphaModFix/>
          </a:blip>
          <a:srcRect l="6605" r="67358"/>
          <a:stretch/>
        </p:blipFill>
        <p:spPr>
          <a:xfrm>
            <a:off x="3399771" y="1379325"/>
            <a:ext cx="582353" cy="1205835"/>
          </a:xfrm>
          <a:prstGeom prst="rect">
            <a:avLst/>
          </a:prstGeom>
          <a:noFill/>
          <a:ln>
            <a:noFill/>
          </a:ln>
        </p:spPr>
      </p:pic>
      <p:pic>
        <p:nvPicPr>
          <p:cNvPr id="193" name="Google Shape;193;p37"/>
          <p:cNvPicPr preferRelativeResize="0"/>
          <p:nvPr/>
        </p:nvPicPr>
        <p:blipFill rotWithShape="1">
          <a:blip r:embed="rId3">
            <a:alphaModFix/>
          </a:blip>
          <a:srcRect l="37452" r="41588"/>
          <a:stretch/>
        </p:blipFill>
        <p:spPr>
          <a:xfrm>
            <a:off x="3337505" y="2496118"/>
            <a:ext cx="574972" cy="1478981"/>
          </a:xfrm>
          <a:prstGeom prst="rect">
            <a:avLst/>
          </a:prstGeom>
          <a:noFill/>
          <a:ln>
            <a:noFill/>
          </a:ln>
        </p:spPr>
      </p:pic>
      <p:pic>
        <p:nvPicPr>
          <p:cNvPr id="194" name="Google Shape;194;p37"/>
          <p:cNvPicPr preferRelativeResize="0"/>
          <p:nvPr/>
        </p:nvPicPr>
        <p:blipFill rotWithShape="1">
          <a:blip r:embed="rId3">
            <a:alphaModFix/>
          </a:blip>
          <a:srcRect l="63211" r="2949"/>
          <a:stretch/>
        </p:blipFill>
        <p:spPr>
          <a:xfrm>
            <a:off x="3256070" y="3841541"/>
            <a:ext cx="756888" cy="1205835"/>
          </a:xfrm>
          <a:prstGeom prst="rect">
            <a:avLst/>
          </a:prstGeom>
          <a:noFill/>
          <a:ln>
            <a:noFill/>
          </a:ln>
        </p:spPr>
      </p:pic>
      <p:cxnSp>
        <p:nvCxnSpPr>
          <p:cNvPr id="195" name="Google Shape;195;p37"/>
          <p:cNvCxnSpPr/>
          <p:nvPr/>
        </p:nvCxnSpPr>
        <p:spPr>
          <a:xfrm>
            <a:off x="3250284" y="2588893"/>
            <a:ext cx="3322200" cy="0"/>
          </a:xfrm>
          <a:prstGeom prst="straightConnector1">
            <a:avLst/>
          </a:prstGeom>
          <a:noFill/>
          <a:ln w="22225" cap="flat" cmpd="sng">
            <a:solidFill>
              <a:srgbClr val="FFFFFF"/>
            </a:solidFill>
            <a:prstDash val="solid"/>
            <a:round/>
            <a:headEnd type="none" w="sm" len="sm"/>
            <a:tailEnd type="none" w="sm" len="sm"/>
          </a:ln>
        </p:spPr>
      </p:cxnSp>
      <p:cxnSp>
        <p:nvCxnSpPr>
          <p:cNvPr id="196" name="Google Shape;196;p37"/>
          <p:cNvCxnSpPr/>
          <p:nvPr/>
        </p:nvCxnSpPr>
        <p:spPr>
          <a:xfrm>
            <a:off x="3250284" y="3900555"/>
            <a:ext cx="3322200" cy="0"/>
          </a:xfrm>
          <a:prstGeom prst="straightConnector1">
            <a:avLst/>
          </a:prstGeom>
          <a:noFill/>
          <a:ln w="22225" cap="flat" cmpd="sng">
            <a:solidFill>
              <a:srgbClr val="FFFFFF"/>
            </a:solidFill>
            <a:prstDash val="solid"/>
            <a:round/>
            <a:headEnd type="none" w="sm" len="sm"/>
            <a:tailEnd type="none" w="sm" len="sm"/>
          </a:ln>
        </p:spPr>
      </p:cxn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0"/>
        <p:cNvGrpSpPr/>
        <p:nvPr/>
      </p:nvGrpSpPr>
      <p:grpSpPr>
        <a:xfrm>
          <a:off x="0" y="0"/>
          <a:ext cx="0" cy="0"/>
          <a:chOff x="0" y="0"/>
          <a:chExt cx="0" cy="0"/>
        </a:xfrm>
      </p:grpSpPr>
      <p:sp>
        <p:nvSpPr>
          <p:cNvPr id="201" name="Google Shape;201;p38"/>
          <p:cNvSpPr txBox="1">
            <a:spLocks noGrp="1"/>
          </p:cNvSpPr>
          <p:nvPr>
            <p:ph type="title"/>
          </p:nvPr>
        </p:nvSpPr>
        <p:spPr>
          <a:xfrm>
            <a:off x="231605" y="863199"/>
            <a:ext cx="7973400" cy="554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000"/>
              <a:buFont typeface="Arial"/>
              <a:buNone/>
            </a:pPr>
            <a:r>
              <a:rPr lang="en-GB"/>
              <a:t>The story so far</a:t>
            </a:r>
            <a:endParaRPr/>
          </a:p>
        </p:txBody>
      </p:sp>
      <p:sp>
        <p:nvSpPr>
          <p:cNvPr id="202" name="Google Shape;202;p38"/>
          <p:cNvSpPr/>
          <p:nvPr/>
        </p:nvSpPr>
        <p:spPr>
          <a:xfrm>
            <a:off x="231604" y="3468147"/>
            <a:ext cx="3342900" cy="11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rgbClr val="283381"/>
                </a:solidFill>
                <a:latin typeface="Arial"/>
                <a:ea typeface="Arial"/>
                <a:cs typeface="Arial"/>
                <a:sym typeface="Arial"/>
              </a:rPr>
              <a:t>Discovery</a:t>
            </a:r>
            <a:r>
              <a:rPr lang="en-GB" sz="3000" b="1" i="0" u="none" strike="noStrike" cap="none">
                <a:solidFill>
                  <a:srgbClr val="283381"/>
                </a:solidFill>
                <a:latin typeface="Arial"/>
                <a:ea typeface="Arial"/>
                <a:cs typeface="Arial"/>
                <a:sym typeface="Arial"/>
              </a:rPr>
              <a:t/>
            </a:r>
            <a:br>
              <a:rPr lang="en-GB" sz="3000" b="1" i="0" u="none" strike="noStrike" cap="none">
                <a:solidFill>
                  <a:srgbClr val="283381"/>
                </a:solidFill>
                <a:latin typeface="Arial"/>
                <a:ea typeface="Arial"/>
                <a:cs typeface="Arial"/>
                <a:sym typeface="Arial"/>
              </a:rPr>
            </a:br>
            <a:r>
              <a:rPr lang="en-GB" sz="1400" b="1" i="0" u="none" strike="noStrike" cap="none">
                <a:solidFill>
                  <a:schemeClr val="dk1"/>
                </a:solidFill>
                <a:latin typeface="Arial"/>
                <a:ea typeface="Arial"/>
                <a:cs typeface="Arial"/>
                <a:sym typeface="Arial"/>
              </a:rPr>
              <a:t>170+ </a:t>
            </a:r>
            <a:r>
              <a:rPr lang="en-GB" sz="1400" b="0" i="0" u="none" strike="noStrike" cap="none">
                <a:solidFill>
                  <a:srgbClr val="000000"/>
                </a:solidFill>
                <a:latin typeface="Arial"/>
                <a:ea typeface="Arial"/>
                <a:cs typeface="Arial"/>
                <a:sym typeface="Arial"/>
              </a:rPr>
              <a:t>organisations engaged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9 </a:t>
            </a:r>
            <a:r>
              <a:rPr lang="en-GB" sz="1400" b="0" i="0" u="none" strike="noStrike" cap="none">
                <a:solidFill>
                  <a:srgbClr val="000000"/>
                </a:solidFill>
                <a:latin typeface="Arial"/>
                <a:ea typeface="Arial"/>
                <a:cs typeface="Arial"/>
                <a:sym typeface="Arial"/>
              </a:rPr>
              <a:t>workshops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3</a:t>
            </a:r>
            <a:r>
              <a:rPr lang="en-GB" sz="1400" b="0" i="0" u="none" strike="noStrike" cap="none">
                <a:solidFill>
                  <a:srgbClr val="000000"/>
                </a:solidFill>
                <a:latin typeface="Arial"/>
                <a:ea typeface="Arial"/>
                <a:cs typeface="Arial"/>
                <a:sym typeface="Arial"/>
              </a:rPr>
              <a:t> themes</a:t>
            </a:r>
            <a:endParaRPr sz="1400" b="0" i="0" u="none" strike="noStrike" cap="none">
              <a:solidFill>
                <a:srgbClr val="000000"/>
              </a:solidFill>
              <a:latin typeface="Arial"/>
              <a:ea typeface="Arial"/>
              <a:cs typeface="Arial"/>
              <a:sym typeface="Arial"/>
            </a:endParaRPr>
          </a:p>
        </p:txBody>
      </p:sp>
      <p:sp>
        <p:nvSpPr>
          <p:cNvPr id="203" name="Google Shape;203;p38"/>
          <p:cNvSpPr/>
          <p:nvPr/>
        </p:nvSpPr>
        <p:spPr>
          <a:xfrm>
            <a:off x="3574374" y="3981896"/>
            <a:ext cx="3692100" cy="11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rgbClr val="EAAB00"/>
                </a:solidFill>
                <a:latin typeface="Arial"/>
                <a:ea typeface="Arial"/>
                <a:cs typeface="Arial"/>
                <a:sym typeface="Arial"/>
              </a:rPr>
              <a:t>Partnership Accelerator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90 </a:t>
            </a:r>
            <a:r>
              <a:rPr lang="en-GB" sz="1400" b="0" i="0" u="none" strike="noStrike" cap="none">
                <a:solidFill>
                  <a:srgbClr val="000000"/>
                </a:solidFill>
                <a:latin typeface="Arial"/>
                <a:ea typeface="Arial"/>
                <a:cs typeface="Arial"/>
                <a:sym typeface="Arial"/>
              </a:rPr>
              <a:t>one-to-one coaching sessions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9 </a:t>
            </a:r>
            <a:r>
              <a:rPr lang="en-GB" sz="1400" b="0" i="0" u="none" strike="noStrike" cap="none">
                <a:solidFill>
                  <a:srgbClr val="000000"/>
                </a:solidFill>
                <a:latin typeface="Arial"/>
                <a:ea typeface="Arial"/>
                <a:cs typeface="Arial"/>
                <a:sym typeface="Arial"/>
              </a:rPr>
              <a:t>events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£20,000 </a:t>
            </a:r>
            <a:r>
              <a:rPr lang="en-GB" sz="1400" b="0" i="0" u="none" strike="noStrike" cap="none">
                <a:solidFill>
                  <a:srgbClr val="000000"/>
                </a:solidFill>
                <a:latin typeface="Arial"/>
                <a:ea typeface="Arial"/>
                <a:cs typeface="Arial"/>
                <a:sym typeface="Arial"/>
              </a:rPr>
              <a:t>HMG grant each</a:t>
            </a:r>
            <a:endParaRPr sz="2400" b="0" i="0" u="none" strike="noStrike" cap="none">
              <a:solidFill>
                <a:srgbClr val="EAAB00"/>
              </a:solidFill>
              <a:latin typeface="Arial"/>
              <a:ea typeface="Arial"/>
              <a:cs typeface="Arial"/>
              <a:sym typeface="Arial"/>
            </a:endParaRPr>
          </a:p>
        </p:txBody>
      </p:sp>
      <p:sp>
        <p:nvSpPr>
          <p:cNvPr id="204" name="Google Shape;204;p38"/>
          <p:cNvSpPr/>
          <p:nvPr/>
        </p:nvSpPr>
        <p:spPr>
          <a:xfrm>
            <a:off x="3467743" y="2458787"/>
            <a:ext cx="36921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rgbClr val="57BAB7"/>
                </a:solidFill>
                <a:latin typeface="Arial"/>
                <a:ea typeface="Arial"/>
                <a:cs typeface="Arial"/>
                <a:sym typeface="Arial"/>
              </a:rPr>
              <a:t>4 Big Ideas</a:t>
            </a:r>
            <a:endParaRPr sz="1400" b="0" i="0" u="none" strike="noStrike" cap="none">
              <a:solidFill>
                <a:srgbClr val="000000"/>
              </a:solidFill>
              <a:latin typeface="Arial"/>
              <a:ea typeface="Arial"/>
              <a:cs typeface="Arial"/>
              <a:sym typeface="Arial"/>
            </a:endParaRPr>
          </a:p>
        </p:txBody>
      </p:sp>
      <p:sp>
        <p:nvSpPr>
          <p:cNvPr id="205" name="Google Shape;205;p38"/>
          <p:cNvSpPr/>
          <p:nvPr/>
        </p:nvSpPr>
        <p:spPr>
          <a:xfrm>
            <a:off x="231605" y="1616693"/>
            <a:ext cx="40395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Arial"/>
                <a:ea typeface="Arial"/>
                <a:cs typeface="Arial"/>
                <a:sym typeface="Arial"/>
              </a:rPr>
              <a:t>March 2017</a:t>
            </a:r>
            <a:endParaRPr sz="1400" b="0" i="0" u="none" strike="noStrike" cap="none">
              <a:solidFill>
                <a:srgbClr val="000000"/>
              </a:solidFill>
              <a:latin typeface="Arial"/>
              <a:ea typeface="Arial"/>
              <a:cs typeface="Arial"/>
              <a:sym typeface="Arial"/>
            </a:endParaRPr>
          </a:p>
        </p:txBody>
      </p:sp>
      <p:sp>
        <p:nvSpPr>
          <p:cNvPr id="206" name="Google Shape;206;p38"/>
          <p:cNvSpPr/>
          <p:nvPr/>
        </p:nvSpPr>
        <p:spPr>
          <a:xfrm>
            <a:off x="3461165" y="1616693"/>
            <a:ext cx="40395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Arial"/>
                <a:ea typeface="Arial"/>
                <a:cs typeface="Arial"/>
                <a:sym typeface="Arial"/>
              </a:rPr>
              <a:t>March 2018</a:t>
            </a:r>
            <a:endParaRPr sz="1400" b="0" i="0" u="none" strike="noStrike" cap="none">
              <a:solidFill>
                <a:srgbClr val="000000"/>
              </a:solidFill>
              <a:latin typeface="Arial"/>
              <a:ea typeface="Arial"/>
              <a:cs typeface="Arial"/>
              <a:sym typeface="Arial"/>
            </a:endParaRPr>
          </a:p>
        </p:txBody>
      </p:sp>
      <p:sp>
        <p:nvSpPr>
          <p:cNvPr id="207" name="Google Shape;207;p38"/>
          <p:cNvSpPr/>
          <p:nvPr/>
        </p:nvSpPr>
        <p:spPr>
          <a:xfrm>
            <a:off x="7331480" y="1616693"/>
            <a:ext cx="40395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Arial"/>
                <a:ea typeface="Arial"/>
                <a:cs typeface="Arial"/>
                <a:sym typeface="Arial"/>
              </a:rPr>
              <a:t>September 2018</a:t>
            </a:r>
            <a:endParaRPr sz="1400" b="0" i="0" u="none" strike="noStrike" cap="none">
              <a:solidFill>
                <a:srgbClr val="000000"/>
              </a:solidFill>
              <a:latin typeface="Arial"/>
              <a:ea typeface="Arial"/>
              <a:cs typeface="Arial"/>
              <a:sym typeface="Arial"/>
            </a:endParaRPr>
          </a:p>
        </p:txBody>
      </p:sp>
      <p:sp>
        <p:nvSpPr>
          <p:cNvPr id="208" name="Google Shape;208;p38"/>
          <p:cNvSpPr/>
          <p:nvPr/>
        </p:nvSpPr>
        <p:spPr>
          <a:xfrm>
            <a:off x="5677140" y="2799528"/>
            <a:ext cx="31788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57BAB7"/>
                </a:solidFill>
                <a:latin typeface="Arial"/>
                <a:ea typeface="Arial"/>
                <a:cs typeface="Arial"/>
                <a:sym typeface="Arial"/>
              </a:rPr>
              <a:t>Access to Affordable Credit</a:t>
            </a:r>
            <a:endParaRPr sz="1400" b="0" i="0" u="none" strike="noStrike" cap="none">
              <a:solidFill>
                <a:srgbClr val="000000"/>
              </a:solidFill>
              <a:latin typeface="Arial"/>
              <a:ea typeface="Arial"/>
              <a:cs typeface="Arial"/>
              <a:sym typeface="Arial"/>
            </a:endParaRPr>
          </a:p>
        </p:txBody>
      </p:sp>
      <p:sp>
        <p:nvSpPr>
          <p:cNvPr id="209" name="Google Shape;209;p38"/>
          <p:cNvSpPr/>
          <p:nvPr/>
        </p:nvSpPr>
        <p:spPr>
          <a:xfrm>
            <a:off x="5677140" y="2446406"/>
            <a:ext cx="31788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57BAB7"/>
                </a:solidFill>
                <a:latin typeface="Arial"/>
                <a:ea typeface="Arial"/>
                <a:cs typeface="Arial"/>
                <a:sym typeface="Arial"/>
              </a:rPr>
              <a:t>Open Banking For Good</a:t>
            </a:r>
            <a:endParaRPr sz="1400" b="0" i="0" u="none" strike="noStrike" cap="none">
              <a:solidFill>
                <a:srgbClr val="000000"/>
              </a:solidFill>
              <a:latin typeface="Arial"/>
              <a:ea typeface="Arial"/>
              <a:cs typeface="Arial"/>
              <a:sym typeface="Arial"/>
            </a:endParaRPr>
          </a:p>
        </p:txBody>
      </p:sp>
      <p:sp>
        <p:nvSpPr>
          <p:cNvPr id="210" name="Google Shape;210;p38"/>
          <p:cNvSpPr/>
          <p:nvPr/>
        </p:nvSpPr>
        <p:spPr>
          <a:xfrm>
            <a:off x="5677140" y="3148184"/>
            <a:ext cx="31788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57BAB7"/>
                </a:solidFill>
                <a:latin typeface="Arial"/>
                <a:ea typeface="Arial"/>
                <a:cs typeface="Arial"/>
                <a:sym typeface="Arial"/>
              </a:rPr>
              <a:t>Mental Health Reporting</a:t>
            </a:r>
            <a:endParaRPr sz="1400" b="0" i="0" u="none" strike="noStrike" cap="none">
              <a:solidFill>
                <a:srgbClr val="000000"/>
              </a:solidFill>
              <a:latin typeface="Arial"/>
              <a:ea typeface="Arial"/>
              <a:cs typeface="Arial"/>
              <a:sym typeface="Arial"/>
            </a:endParaRPr>
          </a:p>
        </p:txBody>
      </p:sp>
      <p:sp>
        <p:nvSpPr>
          <p:cNvPr id="211" name="Google Shape;211;p38"/>
          <p:cNvSpPr/>
          <p:nvPr/>
        </p:nvSpPr>
        <p:spPr>
          <a:xfrm>
            <a:off x="5677140" y="3490263"/>
            <a:ext cx="31788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rgbClr val="57BAB7"/>
                </a:solidFill>
                <a:latin typeface="Arial"/>
                <a:ea typeface="Arial"/>
                <a:cs typeface="Arial"/>
                <a:sym typeface="Arial"/>
              </a:rPr>
              <a:t>Transition to Work</a:t>
            </a:r>
            <a:endParaRPr sz="1200" b="0" i="0" u="none" strike="noStrike" cap="none" dirty="0">
              <a:solidFill>
                <a:srgbClr val="57BAB7"/>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9"/>
          <p:cNvSpPr txBox="1">
            <a:spLocks noGrp="1"/>
          </p:cNvSpPr>
          <p:nvPr>
            <p:ph type="title"/>
          </p:nvPr>
        </p:nvSpPr>
        <p:spPr>
          <a:xfrm>
            <a:off x="231600" y="863200"/>
            <a:ext cx="8330100" cy="554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Arial"/>
              <a:buNone/>
            </a:pPr>
            <a:r>
              <a:rPr lang="en-GB" sz="2400"/>
              <a:t>Partnership Accelerator: The first cohort of 18 innovators... </a:t>
            </a:r>
            <a:endParaRPr sz="2400"/>
          </a:p>
        </p:txBody>
      </p:sp>
      <p:pic>
        <p:nvPicPr>
          <p:cNvPr id="217" name="Google Shape;217;p39"/>
          <p:cNvPicPr preferRelativeResize="0"/>
          <p:nvPr/>
        </p:nvPicPr>
        <p:blipFill rotWithShape="1">
          <a:blip r:embed="rId3">
            <a:alphaModFix/>
          </a:blip>
          <a:srcRect/>
          <a:stretch/>
        </p:blipFill>
        <p:spPr>
          <a:xfrm>
            <a:off x="491050" y="1503356"/>
            <a:ext cx="1598712" cy="705036"/>
          </a:xfrm>
          <a:prstGeom prst="rect">
            <a:avLst/>
          </a:prstGeom>
          <a:noFill/>
          <a:ln>
            <a:noFill/>
          </a:ln>
        </p:spPr>
      </p:pic>
      <p:pic>
        <p:nvPicPr>
          <p:cNvPr id="218" name="Google Shape;218;p39"/>
          <p:cNvPicPr preferRelativeResize="0"/>
          <p:nvPr/>
        </p:nvPicPr>
        <p:blipFill rotWithShape="1">
          <a:blip r:embed="rId4">
            <a:alphaModFix/>
          </a:blip>
          <a:srcRect/>
          <a:stretch/>
        </p:blipFill>
        <p:spPr>
          <a:xfrm>
            <a:off x="491054" y="3975396"/>
            <a:ext cx="932933" cy="903506"/>
          </a:xfrm>
          <a:prstGeom prst="rect">
            <a:avLst/>
          </a:prstGeom>
          <a:noFill/>
          <a:ln>
            <a:noFill/>
          </a:ln>
        </p:spPr>
      </p:pic>
      <p:pic>
        <p:nvPicPr>
          <p:cNvPr id="219" name="Google Shape;219;p39"/>
          <p:cNvPicPr preferRelativeResize="0"/>
          <p:nvPr/>
        </p:nvPicPr>
        <p:blipFill rotWithShape="1">
          <a:blip r:embed="rId5">
            <a:alphaModFix/>
          </a:blip>
          <a:srcRect/>
          <a:stretch/>
        </p:blipFill>
        <p:spPr>
          <a:xfrm>
            <a:off x="575804" y="3298636"/>
            <a:ext cx="2440081" cy="463476"/>
          </a:xfrm>
          <a:prstGeom prst="rect">
            <a:avLst/>
          </a:prstGeom>
          <a:noFill/>
          <a:ln>
            <a:noFill/>
          </a:ln>
        </p:spPr>
      </p:pic>
      <p:pic>
        <p:nvPicPr>
          <p:cNvPr id="220" name="Google Shape;220;p39"/>
          <p:cNvPicPr preferRelativeResize="0"/>
          <p:nvPr/>
        </p:nvPicPr>
        <p:blipFill rotWithShape="1">
          <a:blip r:embed="rId6">
            <a:alphaModFix/>
          </a:blip>
          <a:srcRect/>
          <a:stretch/>
        </p:blipFill>
        <p:spPr>
          <a:xfrm>
            <a:off x="2164921" y="2401972"/>
            <a:ext cx="1053872" cy="705037"/>
          </a:xfrm>
          <a:prstGeom prst="rect">
            <a:avLst/>
          </a:prstGeom>
          <a:noFill/>
          <a:ln>
            <a:noFill/>
          </a:ln>
        </p:spPr>
      </p:pic>
      <p:pic>
        <p:nvPicPr>
          <p:cNvPr id="221" name="Google Shape;221;p39"/>
          <p:cNvPicPr preferRelativeResize="0"/>
          <p:nvPr/>
        </p:nvPicPr>
        <p:blipFill rotWithShape="1">
          <a:blip r:embed="rId7">
            <a:alphaModFix/>
          </a:blip>
          <a:srcRect/>
          <a:stretch/>
        </p:blipFill>
        <p:spPr>
          <a:xfrm>
            <a:off x="491063" y="2400996"/>
            <a:ext cx="1529340" cy="705037"/>
          </a:xfrm>
          <a:prstGeom prst="rect">
            <a:avLst/>
          </a:prstGeom>
          <a:noFill/>
          <a:ln>
            <a:noFill/>
          </a:ln>
        </p:spPr>
      </p:pic>
      <p:pic>
        <p:nvPicPr>
          <p:cNvPr id="222" name="Google Shape;222;p39"/>
          <p:cNvPicPr preferRelativeResize="0"/>
          <p:nvPr/>
        </p:nvPicPr>
        <p:blipFill rotWithShape="1">
          <a:blip r:embed="rId8">
            <a:alphaModFix/>
          </a:blip>
          <a:srcRect/>
          <a:stretch/>
        </p:blipFill>
        <p:spPr>
          <a:xfrm>
            <a:off x="2206937" y="1501384"/>
            <a:ext cx="1923580" cy="708981"/>
          </a:xfrm>
          <a:prstGeom prst="rect">
            <a:avLst/>
          </a:prstGeom>
          <a:noFill/>
          <a:ln>
            <a:noFill/>
          </a:ln>
        </p:spPr>
      </p:pic>
      <p:pic>
        <p:nvPicPr>
          <p:cNvPr id="223" name="Google Shape;223;p39"/>
          <p:cNvPicPr preferRelativeResize="0"/>
          <p:nvPr/>
        </p:nvPicPr>
        <p:blipFill rotWithShape="1">
          <a:blip r:embed="rId9">
            <a:alphaModFix/>
          </a:blip>
          <a:srcRect/>
          <a:stretch/>
        </p:blipFill>
        <p:spPr>
          <a:xfrm>
            <a:off x="7153650" y="2356457"/>
            <a:ext cx="1053872" cy="708989"/>
          </a:xfrm>
          <a:prstGeom prst="rect">
            <a:avLst/>
          </a:prstGeom>
          <a:noFill/>
          <a:ln>
            <a:noFill/>
          </a:ln>
        </p:spPr>
      </p:pic>
      <p:pic>
        <p:nvPicPr>
          <p:cNvPr id="224" name="Google Shape;224;p39"/>
          <p:cNvPicPr preferRelativeResize="0"/>
          <p:nvPr/>
        </p:nvPicPr>
        <p:blipFill rotWithShape="1">
          <a:blip r:embed="rId10">
            <a:alphaModFix/>
          </a:blip>
          <a:srcRect/>
          <a:stretch/>
        </p:blipFill>
        <p:spPr>
          <a:xfrm>
            <a:off x="6237733" y="2396795"/>
            <a:ext cx="757915" cy="727995"/>
          </a:xfrm>
          <a:prstGeom prst="rect">
            <a:avLst/>
          </a:prstGeom>
          <a:noFill/>
          <a:ln>
            <a:noFill/>
          </a:ln>
        </p:spPr>
      </p:pic>
      <p:pic>
        <p:nvPicPr>
          <p:cNvPr id="225" name="Google Shape;225;p39"/>
          <p:cNvPicPr preferRelativeResize="0"/>
          <p:nvPr/>
        </p:nvPicPr>
        <p:blipFill rotWithShape="1">
          <a:blip r:embed="rId11">
            <a:alphaModFix/>
          </a:blip>
          <a:srcRect/>
          <a:stretch/>
        </p:blipFill>
        <p:spPr>
          <a:xfrm>
            <a:off x="3175049" y="2394936"/>
            <a:ext cx="2903530" cy="614403"/>
          </a:xfrm>
          <a:prstGeom prst="rect">
            <a:avLst/>
          </a:prstGeom>
          <a:noFill/>
          <a:ln>
            <a:noFill/>
          </a:ln>
        </p:spPr>
      </p:pic>
      <p:pic>
        <p:nvPicPr>
          <p:cNvPr id="226" name="Google Shape;226;p39"/>
          <p:cNvPicPr preferRelativeResize="0"/>
          <p:nvPr/>
        </p:nvPicPr>
        <p:blipFill rotWithShape="1">
          <a:blip r:embed="rId12">
            <a:alphaModFix/>
          </a:blip>
          <a:srcRect/>
          <a:stretch/>
        </p:blipFill>
        <p:spPr>
          <a:xfrm>
            <a:off x="4247683" y="1520192"/>
            <a:ext cx="1598708" cy="637616"/>
          </a:xfrm>
          <a:prstGeom prst="rect">
            <a:avLst/>
          </a:prstGeom>
          <a:noFill/>
          <a:ln>
            <a:noFill/>
          </a:ln>
        </p:spPr>
      </p:pic>
      <p:pic>
        <p:nvPicPr>
          <p:cNvPr id="227" name="Google Shape;227;p39"/>
          <p:cNvPicPr preferRelativeResize="0"/>
          <p:nvPr/>
        </p:nvPicPr>
        <p:blipFill rotWithShape="1">
          <a:blip r:embed="rId13">
            <a:alphaModFix/>
          </a:blip>
          <a:srcRect/>
          <a:stretch/>
        </p:blipFill>
        <p:spPr>
          <a:xfrm>
            <a:off x="3933031" y="4049893"/>
            <a:ext cx="2159970" cy="705036"/>
          </a:xfrm>
          <a:prstGeom prst="rect">
            <a:avLst/>
          </a:prstGeom>
          <a:noFill/>
          <a:ln>
            <a:noFill/>
          </a:ln>
        </p:spPr>
      </p:pic>
      <p:pic>
        <p:nvPicPr>
          <p:cNvPr id="228" name="Google Shape;228;p39"/>
          <p:cNvPicPr preferRelativeResize="0"/>
          <p:nvPr/>
        </p:nvPicPr>
        <p:blipFill rotWithShape="1">
          <a:blip r:embed="rId14">
            <a:alphaModFix/>
          </a:blip>
          <a:srcRect/>
          <a:stretch/>
        </p:blipFill>
        <p:spPr>
          <a:xfrm>
            <a:off x="5876222" y="1439402"/>
            <a:ext cx="1053872" cy="888294"/>
          </a:xfrm>
          <a:prstGeom prst="rect">
            <a:avLst/>
          </a:prstGeom>
          <a:noFill/>
          <a:ln>
            <a:noFill/>
          </a:ln>
        </p:spPr>
      </p:pic>
      <p:pic>
        <p:nvPicPr>
          <p:cNvPr id="229" name="Google Shape;229;p39"/>
          <p:cNvPicPr preferRelativeResize="0"/>
          <p:nvPr/>
        </p:nvPicPr>
        <p:blipFill rotWithShape="1">
          <a:blip r:embed="rId15">
            <a:alphaModFix/>
          </a:blip>
          <a:srcRect/>
          <a:stretch/>
        </p:blipFill>
        <p:spPr>
          <a:xfrm>
            <a:off x="6237745" y="4099367"/>
            <a:ext cx="1447746" cy="649276"/>
          </a:xfrm>
          <a:prstGeom prst="rect">
            <a:avLst/>
          </a:prstGeom>
          <a:noFill/>
          <a:ln>
            <a:noFill/>
          </a:ln>
        </p:spPr>
      </p:pic>
      <p:pic>
        <p:nvPicPr>
          <p:cNvPr id="230" name="Google Shape;230;p39"/>
          <p:cNvPicPr preferRelativeResize="0"/>
          <p:nvPr/>
        </p:nvPicPr>
        <p:blipFill rotWithShape="1">
          <a:blip r:embed="rId16">
            <a:alphaModFix/>
          </a:blip>
          <a:srcRect/>
          <a:stretch/>
        </p:blipFill>
        <p:spPr>
          <a:xfrm>
            <a:off x="5072202" y="3193890"/>
            <a:ext cx="1923588" cy="727976"/>
          </a:xfrm>
          <a:prstGeom prst="rect">
            <a:avLst/>
          </a:prstGeom>
          <a:noFill/>
          <a:ln>
            <a:noFill/>
          </a:ln>
        </p:spPr>
      </p:pic>
      <p:pic>
        <p:nvPicPr>
          <p:cNvPr id="231" name="Google Shape;231;p39"/>
          <p:cNvPicPr preferRelativeResize="0"/>
          <p:nvPr/>
        </p:nvPicPr>
        <p:blipFill rotWithShape="1">
          <a:blip r:embed="rId17">
            <a:alphaModFix/>
          </a:blip>
          <a:srcRect/>
          <a:stretch/>
        </p:blipFill>
        <p:spPr>
          <a:xfrm>
            <a:off x="3087589" y="3323474"/>
            <a:ext cx="1836252" cy="402889"/>
          </a:xfrm>
          <a:prstGeom prst="rect">
            <a:avLst/>
          </a:prstGeom>
          <a:noFill/>
          <a:ln>
            <a:noFill/>
          </a:ln>
        </p:spPr>
      </p:pic>
      <p:pic>
        <p:nvPicPr>
          <p:cNvPr id="232" name="Google Shape;232;p39"/>
          <p:cNvPicPr preferRelativeResize="0"/>
          <p:nvPr/>
        </p:nvPicPr>
        <p:blipFill rotWithShape="1">
          <a:blip r:embed="rId18">
            <a:alphaModFix/>
          </a:blip>
          <a:srcRect/>
          <a:stretch/>
        </p:blipFill>
        <p:spPr>
          <a:xfrm>
            <a:off x="6880304" y="1520193"/>
            <a:ext cx="1447746" cy="614403"/>
          </a:xfrm>
          <a:prstGeom prst="rect">
            <a:avLst/>
          </a:prstGeom>
          <a:noFill/>
          <a:ln>
            <a:noFill/>
          </a:ln>
        </p:spPr>
      </p:pic>
      <p:pic>
        <p:nvPicPr>
          <p:cNvPr id="233" name="Google Shape;233;p39"/>
          <p:cNvPicPr preferRelativeResize="0"/>
          <p:nvPr/>
        </p:nvPicPr>
        <p:blipFill rotWithShape="1">
          <a:blip r:embed="rId19">
            <a:alphaModFix/>
          </a:blip>
          <a:srcRect/>
          <a:stretch/>
        </p:blipFill>
        <p:spPr>
          <a:xfrm>
            <a:off x="7301615" y="3193890"/>
            <a:ext cx="757917" cy="715062"/>
          </a:xfrm>
          <a:prstGeom prst="rect">
            <a:avLst/>
          </a:prstGeom>
          <a:noFill/>
          <a:ln>
            <a:noFill/>
          </a:ln>
        </p:spPr>
      </p:pic>
      <p:pic>
        <p:nvPicPr>
          <p:cNvPr id="234" name="Google Shape;234;p39"/>
          <p:cNvPicPr preferRelativeResize="0"/>
          <p:nvPr/>
        </p:nvPicPr>
        <p:blipFill rotWithShape="1">
          <a:blip r:embed="rId20">
            <a:alphaModFix/>
          </a:blip>
          <a:srcRect/>
          <a:stretch/>
        </p:blipFill>
        <p:spPr>
          <a:xfrm>
            <a:off x="1611868" y="4258578"/>
            <a:ext cx="2159969" cy="461116"/>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2W">
  <a:themeElements>
    <a:clrScheme name="Custom 2">
      <a:dk1>
        <a:srgbClr val="CAD400"/>
      </a:dk1>
      <a:lt1>
        <a:sysClr val="window" lastClr="FFFFFF"/>
      </a:lt1>
      <a:dk2>
        <a:srgbClr val="E1007E"/>
      </a:dk2>
      <a:lt2>
        <a:srgbClr val="FFFFFF"/>
      </a:lt2>
      <a:accent1>
        <a:srgbClr val="CAD400"/>
      </a:accent1>
      <a:accent2>
        <a:srgbClr val="E1007E"/>
      </a:accent2>
      <a:accent3>
        <a:srgbClr val="80388D"/>
      </a:accent3>
      <a:accent4>
        <a:srgbClr val="929497"/>
      </a:accent4>
      <a:accent5>
        <a:srgbClr val="C5C7C9"/>
      </a:accent5>
      <a:accent6>
        <a:srgbClr val="CAD400"/>
      </a:accent6>
      <a:hlink>
        <a:srgbClr val="80388D"/>
      </a:hlink>
      <a:folHlink>
        <a:srgbClr val="E1007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2743</TotalTime>
  <Words>1650</Words>
  <Application>Microsoft Macintosh PowerPoint</Application>
  <PresentationFormat>On-screen Show (16:9)</PresentationFormat>
  <Paragraphs>201</Paragraphs>
  <Slides>26</Slides>
  <Notes>26</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26</vt:i4>
      </vt:variant>
    </vt:vector>
  </HeadingPairs>
  <TitlesOfParts>
    <vt:vector size="30" baseType="lpstr">
      <vt:lpstr>Office Theme</vt:lpstr>
      <vt:lpstr>Simple Light</vt:lpstr>
      <vt:lpstr>M2W</vt:lpstr>
      <vt:lpstr>think-cell Slide</vt:lpstr>
      <vt:lpstr>PowerPoint Presentation</vt:lpstr>
      <vt:lpstr>Agenda</vt:lpstr>
      <vt:lpstr>PowerPoint Presentation</vt:lpstr>
      <vt:lpstr>What is the Inclusive Economy Partnership? </vt:lpstr>
      <vt:lpstr>PowerPoint Presentation</vt:lpstr>
      <vt:lpstr>PowerPoint Presentation</vt:lpstr>
      <vt:lpstr>Our vision and ambition</vt:lpstr>
      <vt:lpstr>The story so far</vt:lpstr>
      <vt:lpstr>Partnership Accelerator: The first cohort of 18 innovators... </vt:lpstr>
      <vt:lpstr>Results: scaling innovation</vt:lpstr>
      <vt:lpstr>Four Big Idea Projects are in progress...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Panel discussion:  There’s Power in Partnerships?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Ashall</dc:creator>
  <cp:lastModifiedBy>OFFICE</cp:lastModifiedBy>
  <cp:revision>20</cp:revision>
  <dcterms:modified xsi:type="dcterms:W3CDTF">2019-02-07T10:02:27Z</dcterms:modified>
</cp:coreProperties>
</file>