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351" r:id="rId3"/>
    <p:sldId id="358" r:id="rId4"/>
    <p:sldId id="357" r:id="rId5"/>
    <p:sldId id="295" r:id="rId6"/>
    <p:sldId id="356" r:id="rId7"/>
    <p:sldId id="352" r:id="rId8"/>
    <p:sldId id="353" r:id="rId9"/>
    <p:sldId id="301" r:id="rId10"/>
    <p:sldId id="294" r:id="rId11"/>
    <p:sldId id="300" r:id="rId12"/>
    <p:sldId id="296" r:id="rId13"/>
    <p:sldId id="298" r:id="rId14"/>
    <p:sldId id="355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4AE01-B4A9-475B-890D-564C8BE50103}" v="52" dt="2019-02-05T14:10:38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22"/>
    <p:restoredTop sz="69944" autoAdjust="0"/>
  </p:normalViewPr>
  <p:slideViewPr>
    <p:cSldViewPr>
      <p:cViewPr varScale="1">
        <p:scale>
          <a:sx n="47" d="100"/>
          <a:sy n="47" d="100"/>
        </p:scale>
        <p:origin x="17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6/11/relationships/changesInfo" Target="changesInfos/changesInfo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effernan (MLCSU)" userId="1a959c4c-c60c-4357-b738-1edb7dd76968" providerId="ADAL" clId="{34981503-5155-4EA3-8555-B23390D40CF6}"/>
    <pc:docChg chg="delSld delMainMaster">
      <pc:chgData name="Kevin Heffernan (MLCSU)" userId="1a959c4c-c60c-4357-b738-1edb7dd76968" providerId="ADAL" clId="{34981503-5155-4EA3-8555-B23390D40CF6}" dt="2019-01-31T14:42:26.646" v="50" actId="2696"/>
      <pc:docMkLst>
        <pc:docMk/>
      </pc:docMkLst>
    </pc:docChg>
  </pc:docChgLst>
  <pc:docChgLst>
    <pc:chgData name="Kevin Heffernan (MLCSU)" userId="1a959c4c-c60c-4357-b738-1edb7dd76968" providerId="ADAL" clId="{2314AE01-B4A9-475B-890D-564C8BE50103}"/>
    <pc:docChg chg="custSel addSld delSld modSld sldOrd">
      <pc:chgData name="Kevin Heffernan (MLCSU)" userId="1a959c4c-c60c-4357-b738-1edb7dd76968" providerId="ADAL" clId="{2314AE01-B4A9-475B-890D-564C8BE50103}" dt="2019-02-05T14:10:38.949" v="486"/>
      <pc:docMkLst>
        <pc:docMk/>
      </pc:docMkLst>
      <pc:sldChg chg="addSp delSp modSp">
        <pc:chgData name="Kevin Heffernan (MLCSU)" userId="1a959c4c-c60c-4357-b738-1edb7dd76968" providerId="ADAL" clId="{2314AE01-B4A9-475B-890D-564C8BE50103}" dt="2019-02-05T08:32:48.533" v="202" actId="114"/>
        <pc:sldMkLst>
          <pc:docMk/>
          <pc:sldMk cId="2890553467" sldId="280"/>
        </pc:sldMkLst>
        <pc:spChg chg="add mod">
          <ac:chgData name="Kevin Heffernan (MLCSU)" userId="1a959c4c-c60c-4357-b738-1edb7dd76968" providerId="ADAL" clId="{2314AE01-B4A9-475B-890D-564C8BE50103}" dt="2019-02-05T08:32:48.533" v="202" actId="114"/>
          <ac:spMkLst>
            <pc:docMk/>
            <pc:sldMk cId="2890553467" sldId="280"/>
            <ac:spMk id="3" creationId="{950E15E2-AA1F-4932-87E2-6DFA22CDC14B}"/>
          </ac:spMkLst>
        </pc:spChg>
        <pc:spChg chg="del">
          <ac:chgData name="Kevin Heffernan (MLCSU)" userId="1a959c4c-c60c-4357-b738-1edb7dd76968" providerId="ADAL" clId="{2314AE01-B4A9-475B-890D-564C8BE50103}" dt="2019-01-31T15:14:05.876" v="26" actId="478"/>
          <ac:spMkLst>
            <pc:docMk/>
            <pc:sldMk cId="2890553467" sldId="280"/>
            <ac:spMk id="7" creationId="{00000000-0000-0000-0000-000000000000}"/>
          </ac:spMkLst>
        </pc:spChg>
        <pc:spChg chg="del">
          <ac:chgData name="Kevin Heffernan (MLCSU)" userId="1a959c4c-c60c-4357-b738-1edb7dd76968" providerId="ADAL" clId="{2314AE01-B4A9-475B-890D-564C8BE50103}" dt="2019-01-31T15:14:10.766" v="27" actId="478"/>
          <ac:spMkLst>
            <pc:docMk/>
            <pc:sldMk cId="2890553467" sldId="280"/>
            <ac:spMk id="8" creationId="{00000000-0000-0000-0000-000000000000}"/>
          </ac:spMkLst>
        </pc:spChg>
      </pc:sldChg>
      <pc:sldChg chg="modSp">
        <pc:chgData name="Kevin Heffernan (MLCSU)" userId="1a959c4c-c60c-4357-b738-1edb7dd76968" providerId="ADAL" clId="{2314AE01-B4A9-475B-890D-564C8BE50103}" dt="2019-02-05T08:34:27.984" v="206" actId="20577"/>
        <pc:sldMkLst>
          <pc:docMk/>
          <pc:sldMk cId="1131383705" sldId="294"/>
        </pc:sldMkLst>
        <pc:spChg chg="mod">
          <ac:chgData name="Kevin Heffernan (MLCSU)" userId="1a959c4c-c60c-4357-b738-1edb7dd76968" providerId="ADAL" clId="{2314AE01-B4A9-475B-890D-564C8BE50103}" dt="2019-02-05T08:34:27.984" v="206" actId="20577"/>
          <ac:spMkLst>
            <pc:docMk/>
            <pc:sldMk cId="1131383705" sldId="294"/>
            <ac:spMk id="2" creationId="{00000000-0000-0000-0000-000000000000}"/>
          </ac:spMkLst>
        </pc:spChg>
        <pc:spChg chg="mod">
          <ac:chgData name="Kevin Heffernan (MLCSU)" userId="1a959c4c-c60c-4357-b738-1edb7dd76968" providerId="ADAL" clId="{2314AE01-B4A9-475B-890D-564C8BE50103}" dt="2019-01-31T15:14:56.466" v="29" actId="207"/>
          <ac:spMkLst>
            <pc:docMk/>
            <pc:sldMk cId="1131383705" sldId="294"/>
            <ac:spMk id="3" creationId="{00000000-0000-0000-0000-000000000000}"/>
          </ac:spMkLst>
        </pc:spChg>
      </pc:sldChg>
      <pc:sldChg chg="addSp delSp modSp ord">
        <pc:chgData name="Kevin Heffernan (MLCSU)" userId="1a959c4c-c60c-4357-b738-1edb7dd76968" providerId="ADAL" clId="{2314AE01-B4A9-475B-890D-564C8BE50103}" dt="2019-02-05T08:43:25.010" v="222"/>
        <pc:sldMkLst>
          <pc:docMk/>
          <pc:sldMk cId="3751148305" sldId="295"/>
        </pc:sldMkLst>
        <pc:spChg chg="del mod">
          <ac:chgData name="Kevin Heffernan (MLCSU)" userId="1a959c4c-c60c-4357-b738-1edb7dd76968" providerId="ADAL" clId="{2314AE01-B4A9-475B-890D-564C8BE50103}" dt="2019-01-31T14:46:02.484" v="8" actId="478"/>
          <ac:spMkLst>
            <pc:docMk/>
            <pc:sldMk cId="3751148305" sldId="295"/>
            <ac:spMk id="2" creationId="{00000000-0000-0000-0000-000000000000}"/>
          </ac:spMkLst>
        </pc:spChg>
        <pc:spChg chg="del mod">
          <ac:chgData name="Kevin Heffernan (MLCSU)" userId="1a959c4c-c60c-4357-b738-1edb7dd76968" providerId="ADAL" clId="{2314AE01-B4A9-475B-890D-564C8BE50103}" dt="2019-01-31T14:45:54.704" v="6" actId="478"/>
          <ac:spMkLst>
            <pc:docMk/>
            <pc:sldMk cId="3751148305" sldId="295"/>
            <ac:spMk id="3" creationId="{00000000-0000-0000-0000-000000000000}"/>
          </ac:spMkLst>
        </pc:spChg>
        <pc:spChg chg="add del mod">
          <ac:chgData name="Kevin Heffernan (MLCSU)" userId="1a959c4c-c60c-4357-b738-1edb7dd76968" providerId="ADAL" clId="{2314AE01-B4A9-475B-890D-564C8BE50103}" dt="2019-01-31T14:45:58.375" v="7" actId="478"/>
          <ac:spMkLst>
            <pc:docMk/>
            <pc:sldMk cId="3751148305" sldId="295"/>
            <ac:spMk id="6" creationId="{6CBF37EA-99F6-4F7F-912D-3BA302262CA1}"/>
          </ac:spMkLst>
        </pc:spChg>
        <pc:spChg chg="add del mod">
          <ac:chgData name="Kevin Heffernan (MLCSU)" userId="1a959c4c-c60c-4357-b738-1edb7dd76968" providerId="ADAL" clId="{2314AE01-B4A9-475B-890D-564C8BE50103}" dt="2019-01-31T14:49:31.291" v="16" actId="478"/>
          <ac:spMkLst>
            <pc:docMk/>
            <pc:sldMk cId="3751148305" sldId="295"/>
            <ac:spMk id="8" creationId="{1B332FDB-2919-415E-A331-7E8CE4B29068}"/>
          </ac:spMkLst>
        </pc:spChg>
        <pc:spChg chg="add del mod">
          <ac:chgData name="Kevin Heffernan (MLCSU)" userId="1a959c4c-c60c-4357-b738-1edb7dd76968" providerId="ADAL" clId="{2314AE01-B4A9-475B-890D-564C8BE50103}" dt="2019-01-31T14:50:00.698" v="18" actId="478"/>
          <ac:spMkLst>
            <pc:docMk/>
            <pc:sldMk cId="3751148305" sldId="295"/>
            <ac:spMk id="10" creationId="{96DECC32-AE7F-490E-87BF-86E4D8668FE3}"/>
          </ac:spMkLst>
        </pc:spChg>
        <pc:spChg chg="add del mod">
          <ac:chgData name="Kevin Heffernan (MLCSU)" userId="1a959c4c-c60c-4357-b738-1edb7dd76968" providerId="ADAL" clId="{2314AE01-B4A9-475B-890D-564C8BE50103}" dt="2019-01-31T14:50:44.797" v="19" actId="478"/>
          <ac:spMkLst>
            <pc:docMk/>
            <pc:sldMk cId="3751148305" sldId="295"/>
            <ac:spMk id="12" creationId="{5479626F-4121-44E9-93A4-25C4DD7C9571}"/>
          </ac:spMkLst>
        </pc:spChg>
        <pc:spChg chg="add mod">
          <ac:chgData name="Kevin Heffernan (MLCSU)" userId="1a959c4c-c60c-4357-b738-1edb7dd76968" providerId="ADAL" clId="{2314AE01-B4A9-475B-890D-564C8BE50103}" dt="2019-01-31T15:00:05.206" v="23" actId="5793"/>
          <ac:spMkLst>
            <pc:docMk/>
            <pc:sldMk cId="3751148305" sldId="295"/>
            <ac:spMk id="13" creationId="{D06E4942-9FFB-4E75-8707-115F870E95D9}"/>
          </ac:spMkLst>
        </pc:spChg>
      </pc:sldChg>
      <pc:sldChg chg="modSp">
        <pc:chgData name="Kevin Heffernan (MLCSU)" userId="1a959c4c-c60c-4357-b738-1edb7dd76968" providerId="ADAL" clId="{2314AE01-B4A9-475B-890D-564C8BE50103}" dt="2019-02-05T08:35:21.581" v="208" actId="207"/>
        <pc:sldMkLst>
          <pc:docMk/>
          <pc:sldMk cId="1982993325" sldId="296"/>
        </pc:sldMkLst>
        <pc:spChg chg="mod">
          <ac:chgData name="Kevin Heffernan (MLCSU)" userId="1a959c4c-c60c-4357-b738-1edb7dd76968" providerId="ADAL" clId="{2314AE01-B4A9-475B-890D-564C8BE50103}" dt="2019-02-05T08:35:21.581" v="208" actId="207"/>
          <ac:spMkLst>
            <pc:docMk/>
            <pc:sldMk cId="1982993325" sldId="296"/>
            <ac:spMk id="3" creationId="{00000000-0000-0000-0000-000000000000}"/>
          </ac:spMkLst>
        </pc:spChg>
      </pc:sldChg>
      <pc:sldChg chg="modSp del">
        <pc:chgData name="Kevin Heffernan (MLCSU)" userId="1a959c4c-c60c-4357-b738-1edb7dd76968" providerId="ADAL" clId="{2314AE01-B4A9-475B-890D-564C8BE50103}" dt="2019-02-05T09:48:23.839" v="281" actId="2696"/>
        <pc:sldMkLst>
          <pc:docMk/>
          <pc:sldMk cId="515290449" sldId="297"/>
        </pc:sldMkLst>
        <pc:spChg chg="mod">
          <ac:chgData name="Kevin Heffernan (MLCSU)" userId="1a959c4c-c60c-4357-b738-1edb7dd76968" providerId="ADAL" clId="{2314AE01-B4A9-475B-890D-564C8BE50103}" dt="2019-02-05T08:35:30.938" v="209" actId="207"/>
          <ac:spMkLst>
            <pc:docMk/>
            <pc:sldMk cId="515290449" sldId="297"/>
            <ac:spMk id="3" creationId="{00000000-0000-0000-0000-000000000000}"/>
          </ac:spMkLst>
        </pc:spChg>
      </pc:sldChg>
      <pc:sldChg chg="modSp">
        <pc:chgData name="Kevin Heffernan (MLCSU)" userId="1a959c4c-c60c-4357-b738-1edb7dd76968" providerId="ADAL" clId="{2314AE01-B4A9-475B-890D-564C8BE50103}" dt="2019-02-05T10:02:31.970" v="329" actId="20577"/>
        <pc:sldMkLst>
          <pc:docMk/>
          <pc:sldMk cId="3749468987" sldId="298"/>
        </pc:sldMkLst>
        <pc:spChg chg="mod">
          <ac:chgData name="Kevin Heffernan (MLCSU)" userId="1a959c4c-c60c-4357-b738-1edb7dd76968" providerId="ADAL" clId="{2314AE01-B4A9-475B-890D-564C8BE50103}" dt="2019-02-05T10:02:31.970" v="329" actId="20577"/>
          <ac:spMkLst>
            <pc:docMk/>
            <pc:sldMk cId="3749468987" sldId="298"/>
            <ac:spMk id="2" creationId="{00000000-0000-0000-0000-000000000000}"/>
          </ac:spMkLst>
        </pc:spChg>
        <pc:spChg chg="mod">
          <ac:chgData name="Kevin Heffernan (MLCSU)" userId="1a959c4c-c60c-4357-b738-1edb7dd76968" providerId="ADAL" clId="{2314AE01-B4A9-475B-890D-564C8BE50103}" dt="2019-02-05T08:35:47.543" v="210" actId="207"/>
          <ac:spMkLst>
            <pc:docMk/>
            <pc:sldMk cId="3749468987" sldId="298"/>
            <ac:spMk id="3" creationId="{00000000-0000-0000-0000-000000000000}"/>
          </ac:spMkLst>
        </pc:spChg>
      </pc:sldChg>
      <pc:sldChg chg="modSp">
        <pc:chgData name="Kevin Heffernan (MLCSU)" userId="1a959c4c-c60c-4357-b738-1edb7dd76968" providerId="ADAL" clId="{2314AE01-B4A9-475B-890D-564C8BE50103}" dt="2019-02-05T08:35:56.041" v="211" actId="207"/>
        <pc:sldMkLst>
          <pc:docMk/>
          <pc:sldMk cId="1597455709" sldId="299"/>
        </pc:sldMkLst>
        <pc:spChg chg="mod">
          <ac:chgData name="Kevin Heffernan (MLCSU)" userId="1a959c4c-c60c-4357-b738-1edb7dd76968" providerId="ADAL" clId="{2314AE01-B4A9-475B-890D-564C8BE50103}" dt="2019-02-05T08:35:56.041" v="211" actId="207"/>
          <ac:spMkLst>
            <pc:docMk/>
            <pc:sldMk cId="1597455709" sldId="299"/>
            <ac:spMk id="3" creationId="{00000000-0000-0000-0000-000000000000}"/>
          </ac:spMkLst>
        </pc:spChg>
      </pc:sldChg>
      <pc:sldChg chg="modSp add">
        <pc:chgData name="Kevin Heffernan (MLCSU)" userId="1a959c4c-c60c-4357-b738-1edb7dd76968" providerId="ADAL" clId="{2314AE01-B4A9-475B-890D-564C8BE50103}" dt="2019-02-05T08:35:07.053" v="207" actId="207"/>
        <pc:sldMkLst>
          <pc:docMk/>
          <pc:sldMk cId="421644397" sldId="300"/>
        </pc:sldMkLst>
        <pc:spChg chg="mod">
          <ac:chgData name="Kevin Heffernan (MLCSU)" userId="1a959c4c-c60c-4357-b738-1edb7dd76968" providerId="ADAL" clId="{2314AE01-B4A9-475B-890D-564C8BE50103}" dt="2019-02-05T08:35:07.053" v="207" actId="207"/>
          <ac:spMkLst>
            <pc:docMk/>
            <pc:sldMk cId="421644397" sldId="300"/>
            <ac:spMk id="3" creationId="{00000000-0000-0000-0000-000000000000}"/>
          </ac:spMkLst>
        </pc:spChg>
      </pc:sldChg>
      <pc:sldChg chg="addSp delSp modSp add ord">
        <pc:chgData name="Kevin Heffernan (MLCSU)" userId="1a959c4c-c60c-4357-b738-1edb7dd76968" providerId="ADAL" clId="{2314AE01-B4A9-475B-890D-564C8BE50103}" dt="2019-02-05T14:10:38.949" v="486"/>
        <pc:sldMkLst>
          <pc:docMk/>
          <pc:sldMk cId="2594713227" sldId="301"/>
        </pc:sldMkLst>
        <pc:spChg chg="del">
          <ac:chgData name="Kevin Heffernan (MLCSU)" userId="1a959c4c-c60c-4357-b738-1edb7dd76968" providerId="ADAL" clId="{2314AE01-B4A9-475B-890D-564C8BE50103}" dt="2019-01-31T14:46:18.043" v="10" actId="478"/>
          <ac:spMkLst>
            <pc:docMk/>
            <pc:sldMk cId="2594713227" sldId="301"/>
            <ac:spMk id="2" creationId="{00000000-0000-0000-0000-000000000000}"/>
          </ac:spMkLst>
        </pc:spChg>
        <pc:spChg chg="del">
          <ac:chgData name="Kevin Heffernan (MLCSU)" userId="1a959c4c-c60c-4357-b738-1edb7dd76968" providerId="ADAL" clId="{2314AE01-B4A9-475B-890D-564C8BE50103}" dt="2019-01-31T14:46:22.526" v="11" actId="478"/>
          <ac:spMkLst>
            <pc:docMk/>
            <pc:sldMk cId="2594713227" sldId="301"/>
            <ac:spMk id="3" creationId="{00000000-0000-0000-0000-000000000000}"/>
          </ac:spMkLst>
        </pc:spChg>
        <pc:spChg chg="add del mod">
          <ac:chgData name="Kevin Heffernan (MLCSU)" userId="1a959c4c-c60c-4357-b738-1edb7dd76968" providerId="ADAL" clId="{2314AE01-B4A9-475B-890D-564C8BE50103}" dt="2019-01-31T14:46:26.759" v="12" actId="478"/>
          <ac:spMkLst>
            <pc:docMk/>
            <pc:sldMk cId="2594713227" sldId="301"/>
            <ac:spMk id="6" creationId="{06481217-6106-4E0D-A918-99E23EF7139E}"/>
          </ac:spMkLst>
        </pc:spChg>
        <pc:spChg chg="add del mod">
          <ac:chgData name="Kevin Heffernan (MLCSU)" userId="1a959c4c-c60c-4357-b738-1edb7dd76968" providerId="ADAL" clId="{2314AE01-B4A9-475B-890D-564C8BE50103}" dt="2019-01-31T14:46:31.191" v="13" actId="478"/>
          <ac:spMkLst>
            <pc:docMk/>
            <pc:sldMk cId="2594713227" sldId="301"/>
            <ac:spMk id="8" creationId="{C681B310-16E4-446A-8C13-D01E93309C71}"/>
          </ac:spMkLst>
        </pc:spChg>
        <pc:spChg chg="add mod">
          <ac:chgData name="Kevin Heffernan (MLCSU)" userId="1a959c4c-c60c-4357-b738-1edb7dd76968" providerId="ADAL" clId="{2314AE01-B4A9-475B-890D-564C8BE50103}" dt="2019-01-31T15:03:46.923" v="25" actId="1076"/>
          <ac:spMkLst>
            <pc:docMk/>
            <pc:sldMk cId="2594713227" sldId="301"/>
            <ac:spMk id="9" creationId="{965BACED-A30C-4FA0-9F0B-57CCD37BE980}"/>
          </ac:spMkLst>
        </pc:spChg>
      </pc:sldChg>
      <pc:sldChg chg="addSp delSp modSp add ord">
        <pc:chgData name="Kevin Heffernan (MLCSU)" userId="1a959c4c-c60c-4357-b738-1edb7dd76968" providerId="ADAL" clId="{2314AE01-B4A9-475B-890D-564C8BE50103}" dt="2019-02-05T10:20:47.844" v="403" actId="207"/>
        <pc:sldMkLst>
          <pc:docMk/>
          <pc:sldMk cId="2841654048" sldId="351"/>
        </pc:sldMkLst>
        <pc:spChg chg="del mod">
          <ac:chgData name="Kevin Heffernan (MLCSU)" userId="1a959c4c-c60c-4357-b738-1edb7dd76968" providerId="ADAL" clId="{2314AE01-B4A9-475B-890D-564C8BE50103}" dt="2019-02-05T10:10:00.216" v="331" actId="478"/>
          <ac:spMkLst>
            <pc:docMk/>
            <pc:sldMk cId="2841654048" sldId="351"/>
            <ac:spMk id="2" creationId="{00000000-0000-0000-0000-000000000000}"/>
          </ac:spMkLst>
        </pc:spChg>
        <pc:spChg chg="del mod">
          <ac:chgData name="Kevin Heffernan (MLCSU)" userId="1a959c4c-c60c-4357-b738-1edb7dd76968" providerId="ADAL" clId="{2314AE01-B4A9-475B-890D-564C8BE50103}" dt="2019-02-05T10:10:04.059" v="332" actId="478"/>
          <ac:spMkLst>
            <pc:docMk/>
            <pc:sldMk cId="2841654048" sldId="351"/>
            <ac:spMk id="3" creationId="{00000000-0000-0000-0000-000000000000}"/>
          </ac:spMkLst>
        </pc:spChg>
        <pc:spChg chg="add del mod">
          <ac:chgData name="Kevin Heffernan (MLCSU)" userId="1a959c4c-c60c-4357-b738-1edb7dd76968" providerId="ADAL" clId="{2314AE01-B4A9-475B-890D-564C8BE50103}" dt="2019-02-05T10:11:59.482" v="333"/>
          <ac:spMkLst>
            <pc:docMk/>
            <pc:sldMk cId="2841654048" sldId="351"/>
            <ac:spMk id="5" creationId="{E09DFFB1-C29B-4FE6-B51A-C225248C8E51}"/>
          </ac:spMkLst>
        </pc:spChg>
        <pc:spChg chg="add mod">
          <ac:chgData name="Kevin Heffernan (MLCSU)" userId="1a959c4c-c60c-4357-b738-1edb7dd76968" providerId="ADAL" clId="{2314AE01-B4A9-475B-890D-564C8BE50103}" dt="2019-02-05T10:20:47.844" v="403" actId="207"/>
          <ac:spMkLst>
            <pc:docMk/>
            <pc:sldMk cId="2841654048" sldId="351"/>
            <ac:spMk id="7" creationId="{0D87658E-7E1B-4E0D-A35D-2860B496F3E3}"/>
          </ac:spMkLst>
        </pc:spChg>
        <pc:spChg chg="add del mod">
          <ac:chgData name="Kevin Heffernan (MLCSU)" userId="1a959c4c-c60c-4357-b738-1edb7dd76968" providerId="ADAL" clId="{2314AE01-B4A9-475B-890D-564C8BE50103}" dt="2019-02-05T10:12:38.108" v="335"/>
          <ac:spMkLst>
            <pc:docMk/>
            <pc:sldMk cId="2841654048" sldId="351"/>
            <ac:spMk id="10" creationId="{03B4B8E4-3DC3-4E7B-BEFC-11426077D560}"/>
          </ac:spMkLst>
        </pc:spChg>
        <pc:picChg chg="add del mod">
          <ac:chgData name="Kevin Heffernan (MLCSU)" userId="1a959c4c-c60c-4357-b738-1edb7dd76968" providerId="ADAL" clId="{2314AE01-B4A9-475B-890D-564C8BE50103}" dt="2019-02-05T10:12:04.933" v="334" actId="478"/>
          <ac:picMkLst>
            <pc:docMk/>
            <pc:sldMk cId="2841654048" sldId="351"/>
            <ac:picMk id="8" creationId="{B494D244-C153-4B8C-B880-8D53DDFF21FD}"/>
          </ac:picMkLst>
        </pc:picChg>
        <pc:picChg chg="add mod">
          <ac:chgData name="Kevin Heffernan (MLCSU)" userId="1a959c4c-c60c-4357-b738-1edb7dd76968" providerId="ADAL" clId="{2314AE01-B4A9-475B-890D-564C8BE50103}" dt="2019-02-05T10:12:38.108" v="335"/>
          <ac:picMkLst>
            <pc:docMk/>
            <pc:sldMk cId="2841654048" sldId="351"/>
            <ac:picMk id="12" creationId="{615380C8-5320-4122-B754-82120CAC7238}"/>
          </ac:picMkLst>
        </pc:picChg>
      </pc:sldChg>
      <pc:sldChg chg="modSp add ord">
        <pc:chgData name="Kevin Heffernan (MLCSU)" userId="1a959c4c-c60c-4357-b738-1edb7dd76968" providerId="ADAL" clId="{2314AE01-B4A9-475B-890D-564C8BE50103}" dt="2019-02-05T08:43:37.022" v="223"/>
        <pc:sldMkLst>
          <pc:docMk/>
          <pc:sldMk cId="672953166" sldId="352"/>
        </pc:sldMkLst>
        <pc:spChg chg="mod">
          <ac:chgData name="Kevin Heffernan (MLCSU)" userId="1a959c4c-c60c-4357-b738-1edb7dd76968" providerId="ADAL" clId="{2314AE01-B4A9-475B-890D-564C8BE50103}" dt="2019-02-05T08:42:29.179" v="218" actId="207"/>
          <ac:spMkLst>
            <pc:docMk/>
            <pc:sldMk cId="672953166" sldId="352"/>
            <ac:spMk id="2" creationId="{00000000-0000-0000-0000-000000000000}"/>
          </ac:spMkLst>
        </pc:spChg>
        <pc:spChg chg="mod">
          <ac:chgData name="Kevin Heffernan (MLCSU)" userId="1a959c4c-c60c-4357-b738-1edb7dd76968" providerId="ADAL" clId="{2314AE01-B4A9-475B-890D-564C8BE50103}" dt="2019-02-05T08:42:45.987" v="220" actId="207"/>
          <ac:spMkLst>
            <pc:docMk/>
            <pc:sldMk cId="672953166" sldId="352"/>
            <ac:spMk id="4" creationId="{00000000-0000-0000-0000-000000000000}"/>
          </ac:spMkLst>
        </pc:spChg>
        <pc:spChg chg="mod">
          <ac:chgData name="Kevin Heffernan (MLCSU)" userId="1a959c4c-c60c-4357-b738-1edb7dd76968" providerId="ADAL" clId="{2314AE01-B4A9-475B-890D-564C8BE50103}" dt="2019-02-05T08:42:33.615" v="219" actId="207"/>
          <ac:spMkLst>
            <pc:docMk/>
            <pc:sldMk cId="672953166" sldId="352"/>
            <ac:spMk id="5" creationId="{00000000-0000-0000-0000-000000000000}"/>
          </ac:spMkLst>
        </pc:spChg>
      </pc:sldChg>
      <pc:sldChg chg="add ord">
        <pc:chgData name="Kevin Heffernan (MLCSU)" userId="1a959c4c-c60c-4357-b738-1edb7dd76968" providerId="ADAL" clId="{2314AE01-B4A9-475B-890D-564C8BE50103}" dt="2019-02-05T08:43:53.940" v="224"/>
        <pc:sldMkLst>
          <pc:docMk/>
          <pc:sldMk cId="188418800" sldId="353"/>
        </pc:sldMkLst>
      </pc:sldChg>
      <pc:sldChg chg="addSp delSp modSp add del">
        <pc:chgData name="Kevin Heffernan (MLCSU)" userId="1a959c4c-c60c-4357-b738-1edb7dd76968" providerId="ADAL" clId="{2314AE01-B4A9-475B-890D-564C8BE50103}" dt="2019-02-05T09:52:07.924" v="306" actId="2696"/>
        <pc:sldMkLst>
          <pc:docMk/>
          <pc:sldMk cId="1564474648" sldId="354"/>
        </pc:sldMkLst>
        <pc:spChg chg="del">
          <ac:chgData name="Kevin Heffernan (MLCSU)" userId="1a959c4c-c60c-4357-b738-1edb7dd76968" providerId="ADAL" clId="{2314AE01-B4A9-475B-890D-564C8BE50103}" dt="2019-02-05T09:14:40.702" v="241" actId="478"/>
          <ac:spMkLst>
            <pc:docMk/>
            <pc:sldMk cId="1564474648" sldId="354"/>
            <ac:spMk id="2" creationId="{00000000-0000-0000-0000-000000000000}"/>
          </ac:spMkLst>
        </pc:spChg>
        <pc:spChg chg="mod">
          <ac:chgData name="Kevin Heffernan (MLCSU)" userId="1a959c4c-c60c-4357-b738-1edb7dd76968" providerId="ADAL" clId="{2314AE01-B4A9-475B-890D-564C8BE50103}" dt="2019-02-05T09:23:25.773" v="280" actId="20577"/>
          <ac:spMkLst>
            <pc:docMk/>
            <pc:sldMk cId="1564474648" sldId="354"/>
            <ac:spMk id="3" creationId="{00000000-0000-0000-0000-000000000000}"/>
          </ac:spMkLst>
        </pc:spChg>
        <pc:spChg chg="add mod">
          <ac:chgData name="Kevin Heffernan (MLCSU)" userId="1a959c4c-c60c-4357-b738-1edb7dd76968" providerId="ADAL" clId="{2314AE01-B4A9-475B-890D-564C8BE50103}" dt="2019-02-05T09:23:05.567" v="257" actId="5793"/>
          <ac:spMkLst>
            <pc:docMk/>
            <pc:sldMk cId="1564474648" sldId="354"/>
            <ac:spMk id="6" creationId="{8D1BAAF7-0965-49C7-9AC6-49ABE32B8172}"/>
          </ac:spMkLst>
        </pc:spChg>
        <pc:picChg chg="add del mod">
          <ac:chgData name="Kevin Heffernan (MLCSU)" userId="1a959c4c-c60c-4357-b738-1edb7dd76968" providerId="ADAL" clId="{2314AE01-B4A9-475B-890D-564C8BE50103}" dt="2019-02-05T09:14:57.417" v="244" actId="478"/>
          <ac:picMkLst>
            <pc:docMk/>
            <pc:sldMk cId="1564474648" sldId="354"/>
            <ac:picMk id="7" creationId="{D5A3597C-4A27-4578-B7E0-790639BCA69B}"/>
          </ac:picMkLst>
        </pc:picChg>
        <pc:picChg chg="add del">
          <ac:chgData name="Kevin Heffernan (MLCSU)" userId="1a959c4c-c60c-4357-b738-1edb7dd76968" providerId="ADAL" clId="{2314AE01-B4A9-475B-890D-564C8BE50103}" dt="2019-02-05T09:15:38.517" v="246" actId="478"/>
          <ac:picMkLst>
            <pc:docMk/>
            <pc:sldMk cId="1564474648" sldId="354"/>
            <ac:picMk id="8" creationId="{8C4C2A5A-C334-4F8B-BFE8-D345B1A16C3A}"/>
          </ac:picMkLst>
        </pc:picChg>
        <pc:picChg chg="add del mod">
          <ac:chgData name="Kevin Heffernan (MLCSU)" userId="1a959c4c-c60c-4357-b738-1edb7dd76968" providerId="ADAL" clId="{2314AE01-B4A9-475B-890D-564C8BE50103}" dt="2019-02-05T09:20:44.475" v="249" actId="478"/>
          <ac:picMkLst>
            <pc:docMk/>
            <pc:sldMk cId="1564474648" sldId="354"/>
            <ac:picMk id="10" creationId="{FA675C1D-F048-436C-AF00-13C0AC51702B}"/>
          </ac:picMkLst>
        </pc:picChg>
        <pc:picChg chg="add del">
          <ac:chgData name="Kevin Heffernan (MLCSU)" userId="1a959c4c-c60c-4357-b738-1edb7dd76968" providerId="ADAL" clId="{2314AE01-B4A9-475B-890D-564C8BE50103}" dt="2019-02-05T09:20:56.229" v="251" actId="478"/>
          <ac:picMkLst>
            <pc:docMk/>
            <pc:sldMk cId="1564474648" sldId="354"/>
            <ac:picMk id="11" creationId="{767D3094-934E-4B02-AC09-F9D3DBFDDE71}"/>
          </ac:picMkLst>
        </pc:picChg>
        <pc:picChg chg="add mod">
          <ac:chgData name="Kevin Heffernan (MLCSU)" userId="1a959c4c-c60c-4357-b738-1edb7dd76968" providerId="ADAL" clId="{2314AE01-B4A9-475B-890D-564C8BE50103}" dt="2019-02-05T09:48:49.685" v="282" actId="14100"/>
          <ac:picMkLst>
            <pc:docMk/>
            <pc:sldMk cId="1564474648" sldId="354"/>
            <ac:picMk id="13" creationId="{96F766B8-8601-419B-B257-45963C0CEF78}"/>
          </ac:picMkLst>
        </pc:picChg>
      </pc:sldChg>
      <pc:sldChg chg="addSp delSp modSp add">
        <pc:chgData name="Kevin Heffernan (MLCSU)" userId="1a959c4c-c60c-4357-b738-1edb7dd76968" providerId="ADAL" clId="{2314AE01-B4A9-475B-890D-564C8BE50103}" dt="2019-02-05T09:51:47.967" v="305" actId="1076"/>
        <pc:sldMkLst>
          <pc:docMk/>
          <pc:sldMk cId="3725488185" sldId="355"/>
        </pc:sldMkLst>
        <pc:spChg chg="del">
          <ac:chgData name="Kevin Heffernan (MLCSU)" userId="1a959c4c-c60c-4357-b738-1edb7dd76968" providerId="ADAL" clId="{2314AE01-B4A9-475B-890D-564C8BE50103}" dt="2019-02-05T09:50:00.639" v="293" actId="478"/>
          <ac:spMkLst>
            <pc:docMk/>
            <pc:sldMk cId="3725488185" sldId="355"/>
            <ac:spMk id="3" creationId="{00000000-0000-0000-0000-000000000000}"/>
          </ac:spMkLst>
        </pc:spChg>
        <pc:spChg chg="add del mod">
          <ac:chgData name="Kevin Heffernan (MLCSU)" userId="1a959c4c-c60c-4357-b738-1edb7dd76968" providerId="ADAL" clId="{2314AE01-B4A9-475B-890D-564C8BE50103}" dt="2019-02-05T09:50:04.747" v="294" actId="478"/>
          <ac:spMkLst>
            <pc:docMk/>
            <pc:sldMk cId="3725488185" sldId="355"/>
            <ac:spMk id="5" creationId="{F0F8A099-B947-4D55-B2B5-A3E70AD6C4C9}"/>
          </ac:spMkLst>
        </pc:spChg>
        <pc:picChg chg="add mod">
          <ac:chgData name="Kevin Heffernan (MLCSU)" userId="1a959c4c-c60c-4357-b738-1edb7dd76968" providerId="ADAL" clId="{2314AE01-B4A9-475B-890D-564C8BE50103}" dt="2019-02-05T09:51:33.642" v="304" actId="1076"/>
          <ac:picMkLst>
            <pc:docMk/>
            <pc:sldMk cId="3725488185" sldId="355"/>
            <ac:picMk id="7" creationId="{681A963D-5AF2-4555-99C4-F621B98887B0}"/>
          </ac:picMkLst>
        </pc:picChg>
        <pc:picChg chg="mod">
          <ac:chgData name="Kevin Heffernan (MLCSU)" userId="1a959c4c-c60c-4357-b738-1edb7dd76968" providerId="ADAL" clId="{2314AE01-B4A9-475B-890D-564C8BE50103}" dt="2019-02-05T09:51:47.967" v="305" actId="1076"/>
          <ac:picMkLst>
            <pc:docMk/>
            <pc:sldMk cId="3725488185" sldId="355"/>
            <ac:picMk id="10" creationId="{FA675C1D-F048-436C-AF00-13C0AC51702B}"/>
          </ac:picMkLst>
        </pc:picChg>
      </pc:sldChg>
      <pc:sldChg chg="add">
        <pc:chgData name="Kevin Heffernan (MLCSU)" userId="1a959c4c-c60c-4357-b738-1edb7dd76968" providerId="ADAL" clId="{2314AE01-B4A9-475B-890D-564C8BE50103}" dt="2019-02-05T10:09:53.061" v="330"/>
        <pc:sldMkLst>
          <pc:docMk/>
          <pc:sldMk cId="3664961234" sldId="356"/>
        </pc:sldMkLst>
      </pc:sldChg>
      <pc:sldChg chg="addSp delSp modSp add ord">
        <pc:chgData name="Kevin Heffernan (MLCSU)" userId="1a959c4c-c60c-4357-b738-1edb7dd76968" providerId="ADAL" clId="{2314AE01-B4A9-475B-890D-564C8BE50103}" dt="2019-02-05T10:20:33.635" v="402"/>
        <pc:sldMkLst>
          <pc:docMk/>
          <pc:sldMk cId="3108129119" sldId="357"/>
        </pc:sldMkLst>
        <pc:spChg chg="add mod">
          <ac:chgData name="Kevin Heffernan (MLCSU)" userId="1a959c4c-c60c-4357-b738-1edb7dd76968" providerId="ADAL" clId="{2314AE01-B4A9-475B-890D-564C8BE50103}" dt="2019-02-05T10:20:06.836" v="400" actId="14100"/>
          <ac:spMkLst>
            <pc:docMk/>
            <pc:sldMk cId="3108129119" sldId="357"/>
            <ac:spMk id="3" creationId="{F3294EAF-269A-4ACD-80E6-0C71B596BB25}"/>
          </ac:spMkLst>
        </pc:spChg>
        <pc:spChg chg="mod">
          <ac:chgData name="Kevin Heffernan (MLCSU)" userId="1a959c4c-c60c-4357-b738-1edb7dd76968" providerId="ADAL" clId="{2314AE01-B4A9-475B-890D-564C8BE50103}" dt="2019-02-05T10:19:53.807" v="398" actId="207"/>
          <ac:spMkLst>
            <pc:docMk/>
            <pc:sldMk cId="3108129119" sldId="357"/>
            <ac:spMk id="7" creationId="{0D87658E-7E1B-4E0D-A35D-2860B496F3E3}"/>
          </ac:spMkLst>
        </pc:spChg>
        <pc:picChg chg="del mod">
          <ac:chgData name="Kevin Heffernan (MLCSU)" userId="1a959c4c-c60c-4357-b738-1edb7dd76968" providerId="ADAL" clId="{2314AE01-B4A9-475B-890D-564C8BE50103}" dt="2019-02-05T10:17:53.343" v="357" actId="478"/>
          <ac:picMkLst>
            <pc:docMk/>
            <pc:sldMk cId="3108129119" sldId="357"/>
            <ac:picMk id="12" creationId="{615380C8-5320-4122-B754-82120CAC7238}"/>
          </ac:picMkLst>
        </pc:picChg>
      </pc:sldChg>
      <pc:sldChg chg="modSp add ord">
        <pc:chgData name="Kevin Heffernan (MLCSU)" userId="1a959c4c-c60c-4357-b738-1edb7dd76968" providerId="ADAL" clId="{2314AE01-B4A9-475B-890D-564C8BE50103}" dt="2019-02-05T13:59:18.499" v="485"/>
        <pc:sldMkLst>
          <pc:docMk/>
          <pc:sldMk cId="3493116722" sldId="358"/>
        </pc:sldMkLst>
        <pc:spChg chg="mod">
          <ac:chgData name="Kevin Heffernan (MLCSU)" userId="1a959c4c-c60c-4357-b738-1edb7dd76968" providerId="ADAL" clId="{2314AE01-B4A9-475B-890D-564C8BE50103}" dt="2019-02-05T10:34:55.792" v="484" actId="207"/>
          <ac:spMkLst>
            <pc:docMk/>
            <pc:sldMk cId="3493116722" sldId="358"/>
            <ac:spMk id="3" creationId="{F3294EAF-269A-4ACD-80E6-0C71B596BB2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C99E6-7FFD-4999-A869-6D5C94D68162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78430-9D8E-4CCA-A01D-EFC54E23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think this is the place where we really need to sell the ambitions of L&amp;D focussing on the opportunities for a positive impact upon those who may be considered to have “offended,” those who may be future victims and the </a:t>
            </a:r>
            <a:r>
              <a:rPr lang="en-GB" dirty="0" err="1"/>
              <a:t>impacy</a:t>
            </a:r>
            <a:r>
              <a:rPr lang="en-GB" dirty="0"/>
              <a:t> upon the public purse(?)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DCB61-42F1-4486-BC3A-21E9756E877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3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F91E6-8FB3-4979-8F86-4E7C2B1C8CE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F91E6-8FB3-4979-8F86-4E7C2B1C8CE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F91E6-8FB3-4979-8F86-4E7C2B1C8CE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2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9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NHS CB\Direct Commissioning Team\Offender Health\Liaison and Diversion\Communications and Stakeholder Engagement\L&amp;D photography\photo 3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4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2" y="159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" y="159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8" y="163513"/>
            <a:ext cx="7726347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4993" y="1509714"/>
            <a:ext cx="8274051" cy="4613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6293224"/>
            <a:ext cx="8274066" cy="30412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000" b="0"/>
            </a:lvl1pPr>
            <a:lvl2pPr marL="360363" indent="-184150">
              <a:buFont typeface="Arial" panose="020B0604020202020204" pitchFamily="34" charset="0"/>
              <a:buChar char="•"/>
              <a:defRPr sz="1400"/>
            </a:lvl2pPr>
            <a:lvl3pPr marL="720725" indent="-277813">
              <a:buFont typeface="Courier New" panose="02070309020205020404" pitchFamily="49" charset="0"/>
              <a:buChar char="o"/>
              <a:defRPr sz="1400" baseline="0"/>
            </a:lvl3pPr>
          </a:lstStyle>
          <a:p>
            <a:pPr lvl="0"/>
            <a:r>
              <a:rPr lang="en-US" dirty="0"/>
              <a:t>Click to add notes or sources</a:t>
            </a:r>
          </a:p>
        </p:txBody>
      </p:sp>
    </p:spTree>
    <p:extLst>
      <p:ext uri="{BB962C8B-B14F-4D97-AF65-F5344CB8AC3E}">
        <p14:creationId xmlns:p14="http://schemas.microsoft.com/office/powerpoint/2010/main" val="324857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8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27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0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9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8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5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6FBA-0DF4-454B-92C5-DF3AB64B262F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A1FA-C9CC-40B5-B6C3-70419EAD1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gingfuturesbham.co.uk/workstreams/learning-and-evaluation" TargetMode="External"/><Relationship Id="rId4" Type="http://schemas.openxmlformats.org/officeDocument/2006/relationships/hyperlink" Target="http://www.skillsforhealth.org.uk/results?q=Liaison+and+Diversion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sHLv5JVv3x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bsmhft.nhs.uk/our-services/secure-care/criminal-justice-liaison-and-diversion-te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0E15E2-AA1F-4932-87E2-6DFA22CD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96258"/>
            <a:ext cx="3746684" cy="2160734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chemeClr val="tx2"/>
                </a:solidFill>
              </a:rPr>
              <a:t>Paula </a:t>
            </a:r>
            <a:r>
              <a:rPr lang="en-GB" sz="2400" b="1" dirty="0" err="1">
                <a:solidFill>
                  <a:schemeClr val="tx2"/>
                </a:solidFill>
              </a:rPr>
              <a:t>Harriott</a:t>
            </a:r>
            <a:r>
              <a:rPr lang="en-GB" sz="2400" b="1" dirty="0">
                <a:solidFill>
                  <a:schemeClr val="tx2"/>
                </a:solidFill>
              </a:rPr>
              <a:t/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Sameer Iqbal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Jay Arnold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Kevin Heffernan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/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Losing Control Conference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5/2/19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/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i="1" dirty="0">
                <a:solidFill>
                  <a:schemeClr val="tx2"/>
                </a:solidFill>
              </a:rPr>
              <a:t>Peer working in </a:t>
            </a:r>
            <a:br>
              <a:rPr lang="en-GB" sz="2400" b="1" i="1" dirty="0">
                <a:solidFill>
                  <a:schemeClr val="tx2"/>
                </a:solidFill>
              </a:rPr>
            </a:br>
            <a:r>
              <a:rPr lang="en-GB" sz="2400" b="1" i="1" dirty="0">
                <a:solidFill>
                  <a:schemeClr val="tx2"/>
                </a:solidFill>
              </a:rPr>
              <a:t>Liaison and Diversion</a:t>
            </a:r>
            <a:r>
              <a:rPr lang="en-GB" sz="2400" b="1" dirty="0">
                <a:solidFill>
                  <a:schemeClr val="tx2"/>
                </a:solidFill>
              </a:rPr>
              <a:t/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/>
            </a:r>
            <a:br>
              <a:rPr lang="en-GB" sz="2400" b="1" dirty="0">
                <a:solidFill>
                  <a:schemeClr val="tx2"/>
                </a:solidFill>
              </a:rPr>
            </a:b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978" y="313638"/>
            <a:ext cx="7726347" cy="8318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Peer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434978" y="927123"/>
            <a:ext cx="8274051" cy="53917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  <a:p>
            <a:pPr lvl="0"/>
            <a:r>
              <a:rPr lang="en-GB" sz="2000" dirty="0">
                <a:solidFill>
                  <a:schemeClr val="tx2"/>
                </a:solidFill>
              </a:rPr>
              <a:t>A Peer Support model as part of L&amp;D has been co-designed by the national Lived Experience Team with support from the National Team</a:t>
            </a:r>
          </a:p>
          <a:p>
            <a:pPr lvl="0"/>
            <a:endParaRPr lang="en-GB" sz="2000" dirty="0">
              <a:solidFill>
                <a:schemeClr val="tx2"/>
              </a:solidFill>
            </a:endParaRPr>
          </a:p>
          <a:p>
            <a:pPr lvl="0"/>
            <a:r>
              <a:rPr lang="en-GB" sz="2000" dirty="0">
                <a:solidFill>
                  <a:schemeClr val="tx2"/>
                </a:solidFill>
              </a:rPr>
              <a:t>The national model was trialled in two pathfinders sites – Birmingham and Wiltshire; a further two sites (Wakefield and Berkshire) are also in the process of implementing the model</a:t>
            </a:r>
          </a:p>
          <a:p>
            <a:pPr lvl="0"/>
            <a:endParaRPr lang="en-GB" sz="2000" dirty="0">
              <a:solidFill>
                <a:schemeClr val="tx2"/>
              </a:solidFill>
            </a:endParaRPr>
          </a:p>
          <a:p>
            <a:pPr lvl="0"/>
            <a:r>
              <a:rPr lang="en-GB" sz="2000" dirty="0">
                <a:solidFill>
                  <a:schemeClr val="tx2"/>
                </a:solidFill>
              </a:rPr>
              <a:t>Revolving Doors Agency have undertaken an independent review of the model – their recommendation is a hybrid model</a:t>
            </a:r>
          </a:p>
          <a:p>
            <a:pPr lvl="0"/>
            <a:endParaRPr lang="en-GB" sz="2000" dirty="0">
              <a:solidFill>
                <a:schemeClr val="tx2"/>
              </a:solidFill>
            </a:endParaRPr>
          </a:p>
          <a:p>
            <a:pPr lvl="0"/>
            <a:r>
              <a:rPr lang="en-GB" sz="2000" dirty="0">
                <a:solidFill>
                  <a:schemeClr val="tx2"/>
                </a:solidFill>
              </a:rPr>
              <a:t>Peer Support will become part of the national L&amp;D Service Specification next year</a:t>
            </a:r>
          </a:p>
          <a:p>
            <a:pPr marL="0" indent="0">
              <a:buNone/>
            </a:pP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3138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978" y="313638"/>
            <a:ext cx="7726347" cy="8318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Peer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274051" cy="53917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1600" dirty="0">
              <a:solidFill>
                <a:srgbClr val="003087"/>
              </a:solidFill>
            </a:endParaRPr>
          </a:p>
          <a:p>
            <a:pPr>
              <a:buNone/>
            </a:pPr>
            <a:r>
              <a:rPr lang="en-GB" sz="1600" b="1" dirty="0">
                <a:solidFill>
                  <a:srgbClr val="003087"/>
                </a:solidFill>
              </a:rPr>
              <a:t>What is peer support?</a:t>
            </a:r>
            <a:endParaRPr lang="en-GB" sz="1600" dirty="0">
              <a:solidFill>
                <a:srgbClr val="003087"/>
              </a:solidFill>
            </a:endParaRPr>
          </a:p>
          <a:p>
            <a:pPr>
              <a:buNone/>
            </a:pPr>
            <a:r>
              <a:rPr lang="en-GB" sz="1600" dirty="0">
                <a:solidFill>
                  <a:srgbClr val="003087"/>
                </a:solidFill>
              </a:rPr>
              <a:t> </a:t>
            </a:r>
          </a:p>
          <a:p>
            <a:r>
              <a:rPr lang="en-GB" sz="1600" dirty="0">
                <a:solidFill>
                  <a:srgbClr val="003087"/>
                </a:solidFill>
              </a:rPr>
              <a:t>“The term Peer Support describes an equal and supportive relationship based on common experience.”</a:t>
            </a:r>
          </a:p>
          <a:p>
            <a:pPr>
              <a:buNone/>
            </a:pPr>
            <a:r>
              <a:rPr lang="en-GB" sz="1600" dirty="0">
                <a:solidFill>
                  <a:srgbClr val="003087"/>
                </a:solidFill>
              </a:rPr>
              <a:t> </a:t>
            </a:r>
          </a:p>
          <a:p>
            <a:r>
              <a:rPr lang="en-GB" sz="1600" dirty="0">
                <a:solidFill>
                  <a:srgbClr val="003087"/>
                </a:solidFill>
              </a:rPr>
              <a:t>“When the people caught up in the criminal justice system have the opportunity to work with a person who historically has shared that experience, it often acts to reassure them about the quality and usefulness of the intervention on offer. </a:t>
            </a:r>
            <a:br>
              <a:rPr lang="en-GB" sz="1600" dirty="0">
                <a:solidFill>
                  <a:srgbClr val="003087"/>
                </a:solidFill>
              </a:rPr>
            </a:br>
            <a:r>
              <a:rPr lang="en-GB" sz="1600" dirty="0">
                <a:solidFill>
                  <a:srgbClr val="003087"/>
                </a:solidFill>
              </a:rPr>
              <a:t/>
            </a:r>
            <a:br>
              <a:rPr lang="en-GB" sz="1600" dirty="0">
                <a:solidFill>
                  <a:srgbClr val="003087"/>
                </a:solidFill>
              </a:rPr>
            </a:br>
            <a:r>
              <a:rPr lang="en-GB" sz="1600" dirty="0">
                <a:solidFill>
                  <a:srgbClr val="003087"/>
                </a:solidFill>
              </a:rPr>
              <a:t>It does not operate from assumptions of power but is rooted in an equal relationship, and this equality is established by the peer supporters’ willingness to disclose shared experience.”</a:t>
            </a:r>
          </a:p>
          <a:p>
            <a:pPr marL="0" indent="0">
              <a:buNone/>
            </a:pPr>
            <a:endParaRPr lang="en-GB" sz="1600" dirty="0">
              <a:solidFill>
                <a:srgbClr val="003087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GB" sz="1600" dirty="0">
                <a:solidFill>
                  <a:srgbClr val="003087"/>
                </a:solidFill>
              </a:rPr>
              <a:t>Jim Burdett (Director Mind &amp; Body Learning and Development)</a:t>
            </a:r>
            <a:endParaRPr lang="en-GB" sz="1600" b="0" dirty="0">
              <a:solidFill>
                <a:srgbClr val="0030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164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978" y="313638"/>
            <a:ext cx="7726347" cy="8318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Peer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434978" y="773514"/>
            <a:ext cx="8274051" cy="53917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1600" dirty="0">
              <a:solidFill>
                <a:srgbClr val="003087"/>
              </a:solidFill>
            </a:endParaRPr>
          </a:p>
          <a:p>
            <a:pPr algn="ctr">
              <a:buNone/>
            </a:pPr>
            <a:r>
              <a:rPr lang="en-US" sz="1600" dirty="0">
                <a:solidFill>
                  <a:srgbClr val="003087"/>
                </a:solidFill>
              </a:rPr>
              <a:t>Research literature points to multiple benefits evolving from peer support; for the client, </a:t>
            </a:r>
          </a:p>
          <a:p>
            <a:pPr algn="ctr">
              <a:buNone/>
            </a:pPr>
            <a:r>
              <a:rPr lang="en-US" sz="1600" dirty="0">
                <a:solidFill>
                  <a:srgbClr val="003087"/>
                </a:solidFill>
              </a:rPr>
              <a:t>the peer supporter and the wider services and community. </a:t>
            </a:r>
          </a:p>
          <a:p>
            <a:pPr>
              <a:buNone/>
            </a:pPr>
            <a:endParaRPr lang="en-US" sz="1600" dirty="0">
              <a:solidFill>
                <a:srgbClr val="003087"/>
              </a:solidFill>
            </a:endParaRPr>
          </a:p>
          <a:p>
            <a:r>
              <a:rPr lang="en-US" sz="1600" dirty="0">
                <a:solidFill>
                  <a:srgbClr val="003087"/>
                </a:solidFill>
              </a:rPr>
              <a:t>Using a shared experience to enable trust to develop between those who are typically hard to engage and the peer supporter. (Gillard et al., 2014) </a:t>
            </a:r>
          </a:p>
          <a:p>
            <a:r>
              <a:rPr lang="en-US" sz="1600" dirty="0">
                <a:solidFill>
                  <a:srgbClr val="003087"/>
                </a:solidFill>
              </a:rPr>
              <a:t>The peer supporters serving as valuable and credible models of the possibility of recovery for both the clients and criminal justice professionals. (Gillard et al., 2014) </a:t>
            </a:r>
          </a:p>
          <a:p>
            <a:r>
              <a:rPr lang="en-US" sz="1600" dirty="0">
                <a:solidFill>
                  <a:srgbClr val="003087"/>
                </a:solidFill>
              </a:rPr>
              <a:t>Peer supporters can model useful skills and effective problem-solving strategies, and respond in a timely fashion to prevent or curtail relapses and other crises. (Gillard et al., 2014) </a:t>
            </a:r>
          </a:p>
          <a:p>
            <a:r>
              <a:rPr lang="en-US" sz="1600" dirty="0">
                <a:solidFill>
                  <a:srgbClr val="003087"/>
                </a:solidFill>
              </a:rPr>
              <a:t>It can challenge negative attitudes of staff and provide an inspiration for all members of the team. </a:t>
            </a:r>
          </a:p>
          <a:p>
            <a:r>
              <a:rPr lang="en-US" sz="1600" dirty="0">
                <a:solidFill>
                  <a:srgbClr val="003087"/>
                </a:solidFill>
              </a:rPr>
              <a:t>Being employed as a peer worker is generally seen as a positive and safe way to re-enter the job market and thus resume a key social role (</a:t>
            </a:r>
            <a:r>
              <a:rPr lang="en-US" sz="1600" dirty="0" err="1">
                <a:solidFill>
                  <a:srgbClr val="003087"/>
                </a:solidFill>
              </a:rPr>
              <a:t>Mowbray</a:t>
            </a:r>
            <a:r>
              <a:rPr lang="en-US" sz="1600" dirty="0">
                <a:solidFill>
                  <a:srgbClr val="003087"/>
                </a:solidFill>
              </a:rPr>
              <a:t> et al., 1998) </a:t>
            </a:r>
          </a:p>
          <a:p>
            <a:r>
              <a:rPr lang="en-US" sz="1600" dirty="0">
                <a:solidFill>
                  <a:srgbClr val="003087"/>
                </a:solidFill>
              </a:rPr>
              <a:t>Peer supporters feel empowered in their own recovery journey (</a:t>
            </a:r>
            <a:r>
              <a:rPr lang="en-US" sz="1600" dirty="0" err="1">
                <a:solidFill>
                  <a:srgbClr val="003087"/>
                </a:solidFill>
              </a:rPr>
              <a:t>Salzer</a:t>
            </a:r>
            <a:r>
              <a:rPr lang="en-US" sz="1600" dirty="0">
                <a:solidFill>
                  <a:srgbClr val="003087"/>
                </a:solidFill>
              </a:rPr>
              <a:t> &amp; Shear, 2002), have greater confidence and self-esteem (</a:t>
            </a:r>
            <a:r>
              <a:rPr lang="en-US" sz="1600" dirty="0" err="1">
                <a:solidFill>
                  <a:srgbClr val="003087"/>
                </a:solidFill>
              </a:rPr>
              <a:t>Ratzlaff</a:t>
            </a:r>
            <a:r>
              <a:rPr lang="en-US" sz="1600" dirty="0">
                <a:solidFill>
                  <a:srgbClr val="003087"/>
                </a:solidFill>
              </a:rPr>
              <a:t> et al., 2006) and a more positive sense of identity, they feel less self-</a:t>
            </a:r>
            <a:r>
              <a:rPr lang="en-US" sz="1600" dirty="0" err="1">
                <a:solidFill>
                  <a:srgbClr val="003087"/>
                </a:solidFill>
              </a:rPr>
              <a:t>stigmatisation</a:t>
            </a:r>
            <a:r>
              <a:rPr lang="en-US" sz="1600" dirty="0">
                <a:solidFill>
                  <a:srgbClr val="003087"/>
                </a:solidFill>
              </a:rPr>
              <a:t>, have more skills, more money and feel more valued (</a:t>
            </a:r>
            <a:r>
              <a:rPr lang="en-US" sz="1600" dirty="0" err="1">
                <a:solidFill>
                  <a:srgbClr val="003087"/>
                </a:solidFill>
              </a:rPr>
              <a:t>Bracke</a:t>
            </a:r>
            <a:r>
              <a:rPr lang="en-US" sz="1600" dirty="0">
                <a:solidFill>
                  <a:srgbClr val="003087"/>
                </a:solidFill>
              </a:rPr>
              <a:t> et al., 2008). </a:t>
            </a:r>
          </a:p>
          <a:p>
            <a:pPr marL="0" indent="0">
              <a:buNone/>
            </a:pPr>
            <a:endParaRPr lang="en-GB" sz="1600" dirty="0">
              <a:solidFill>
                <a:srgbClr val="003087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0030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98299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978" y="313638"/>
            <a:ext cx="7726347" cy="8318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Peer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476672"/>
            <a:ext cx="8274051" cy="58674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1600" dirty="0">
              <a:solidFill>
                <a:srgbClr val="003087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rgbClr val="003087"/>
                </a:solidFill>
              </a:rPr>
              <a:t>Birmingham experience</a:t>
            </a:r>
          </a:p>
          <a:p>
            <a:pPr>
              <a:buNone/>
            </a:pPr>
            <a:r>
              <a:rPr lang="en-US" sz="1600" dirty="0">
                <a:solidFill>
                  <a:srgbClr val="003087"/>
                </a:solidFill>
              </a:rPr>
              <a:t>Essentials at the start of the journey for the commissioner and L and D team</a:t>
            </a:r>
          </a:p>
          <a:p>
            <a:r>
              <a:rPr lang="en-US" sz="1600" dirty="0">
                <a:solidFill>
                  <a:srgbClr val="003087"/>
                </a:solidFill>
              </a:rPr>
              <a:t>Lived experience of the criminal justice pathway not just MH</a:t>
            </a:r>
          </a:p>
          <a:p>
            <a:r>
              <a:rPr lang="en-US" sz="1600" dirty="0">
                <a:solidFill>
                  <a:srgbClr val="003087"/>
                </a:solidFill>
              </a:rPr>
              <a:t>Disclosure and Barring Service (DBS) barrier to employment</a:t>
            </a:r>
          </a:p>
          <a:p>
            <a:r>
              <a:rPr lang="en-US" sz="1600" dirty="0">
                <a:solidFill>
                  <a:srgbClr val="003087"/>
                </a:solidFill>
              </a:rPr>
              <a:t>3</a:t>
            </a:r>
            <a:r>
              <a:rPr lang="en-US" sz="1600" baseline="30000" dirty="0">
                <a:solidFill>
                  <a:srgbClr val="003087"/>
                </a:solidFill>
              </a:rPr>
              <a:t>rd</a:t>
            </a:r>
            <a:r>
              <a:rPr lang="en-US" sz="1600" dirty="0">
                <a:solidFill>
                  <a:srgbClr val="003087"/>
                </a:solidFill>
              </a:rPr>
              <a:t> sector collaboration</a:t>
            </a:r>
          </a:p>
          <a:p>
            <a:r>
              <a:rPr lang="en-US" sz="1600" dirty="0">
                <a:solidFill>
                  <a:srgbClr val="003087"/>
                </a:solidFill>
              </a:rPr>
              <a:t>Front line targeting high volume users and most difficult to engage</a:t>
            </a:r>
          </a:p>
          <a:p>
            <a:r>
              <a:rPr lang="en-US" sz="1600" dirty="0">
                <a:solidFill>
                  <a:srgbClr val="003087"/>
                </a:solidFill>
              </a:rPr>
              <a:t>3 months in 3 months out protected in a 2 year contract</a:t>
            </a:r>
          </a:p>
          <a:p>
            <a:r>
              <a:rPr lang="en-US" sz="1600" dirty="0">
                <a:solidFill>
                  <a:srgbClr val="003087"/>
                </a:solidFill>
              </a:rPr>
              <a:t>Value diversity and perspectives the more we have the more successful we can be</a:t>
            </a:r>
          </a:p>
          <a:p>
            <a:r>
              <a:rPr lang="en-US" sz="1600" dirty="0">
                <a:solidFill>
                  <a:srgbClr val="003087"/>
                </a:solidFill>
              </a:rPr>
              <a:t>Complimentary role, specialist but not super human!</a:t>
            </a:r>
          </a:p>
          <a:p>
            <a:r>
              <a:rPr lang="en-US" sz="1600" dirty="0">
                <a:solidFill>
                  <a:srgbClr val="003087"/>
                </a:solidFill>
              </a:rPr>
              <a:t>Embedded in the team not referred onto</a:t>
            </a:r>
          </a:p>
          <a:p>
            <a:r>
              <a:rPr lang="en-US" sz="1600" dirty="0">
                <a:solidFill>
                  <a:srgbClr val="003087"/>
                </a:solidFill>
              </a:rPr>
              <a:t>Team comes together to share success….outreach workers get the best deal!</a:t>
            </a:r>
          </a:p>
          <a:p>
            <a:r>
              <a:rPr lang="en-US" sz="1600" dirty="0">
                <a:solidFill>
                  <a:srgbClr val="003087"/>
                </a:solidFill>
              </a:rPr>
              <a:t>Regional forum, inspiring others…..2 becomes 6</a:t>
            </a:r>
          </a:p>
          <a:p>
            <a:pPr>
              <a:buNone/>
            </a:pPr>
            <a:endParaRPr lang="en-US" sz="1600" dirty="0">
              <a:solidFill>
                <a:srgbClr val="003087"/>
              </a:solidFill>
            </a:endParaRPr>
          </a:p>
          <a:p>
            <a:pPr>
              <a:buNone/>
            </a:pPr>
            <a:r>
              <a:rPr lang="en-US" sz="1600">
                <a:solidFill>
                  <a:srgbClr val="003087"/>
                </a:solidFill>
              </a:rPr>
              <a:t>5 </a:t>
            </a:r>
            <a:r>
              <a:rPr lang="en-US" sz="1600" dirty="0">
                <a:solidFill>
                  <a:srgbClr val="003087"/>
                </a:solidFill>
              </a:rPr>
              <a:t>short narratives</a:t>
            </a:r>
          </a:p>
          <a:p>
            <a:pPr>
              <a:buAutoNum type="arabicPeriod"/>
            </a:pPr>
            <a:r>
              <a:rPr lang="en-US" sz="1600" dirty="0">
                <a:solidFill>
                  <a:srgbClr val="003087"/>
                </a:solidFill>
              </a:rPr>
              <a:t>Short term sentence</a:t>
            </a:r>
          </a:p>
          <a:p>
            <a:pPr>
              <a:buAutoNum type="arabicPeriod"/>
            </a:pPr>
            <a:r>
              <a:rPr lang="en-US" sz="1600" dirty="0">
                <a:solidFill>
                  <a:srgbClr val="003087"/>
                </a:solidFill>
              </a:rPr>
              <a:t>First day for Stoke peer worker</a:t>
            </a:r>
          </a:p>
          <a:p>
            <a:pPr>
              <a:buAutoNum type="arabicPeriod"/>
            </a:pPr>
            <a:r>
              <a:rPr lang="en-US" sz="1600" dirty="0">
                <a:solidFill>
                  <a:srgbClr val="003087"/>
                </a:solidFill>
              </a:rPr>
              <a:t>Our latest youth peer worker’ journey</a:t>
            </a:r>
          </a:p>
          <a:p>
            <a:pPr>
              <a:buAutoNum type="arabicPeriod"/>
            </a:pPr>
            <a:r>
              <a:rPr lang="en-US" sz="1600" dirty="0">
                <a:solidFill>
                  <a:srgbClr val="003087"/>
                </a:solidFill>
              </a:rPr>
              <a:t>Substantive employment for first peer workers</a:t>
            </a:r>
          </a:p>
          <a:p>
            <a:pPr>
              <a:buAutoNum type="arabicPeriod"/>
            </a:pPr>
            <a:r>
              <a:rPr lang="en-US" sz="1600" dirty="0">
                <a:solidFill>
                  <a:srgbClr val="003087"/>
                </a:solidFill>
              </a:rPr>
              <a:t>Skills for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74946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D1BAAF7-0965-49C7-9AC6-49ABE32B8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675C1D-F048-436C-AF00-13C0AC517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9" y="2052138"/>
            <a:ext cx="8714891" cy="4126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1A963D-5AF2-4555-99C4-F621B9888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70" y="282189"/>
            <a:ext cx="2411591" cy="17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978" y="313638"/>
            <a:ext cx="7726347" cy="8318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Peer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8274051" cy="539179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000" dirty="0">
              <a:solidFill>
                <a:srgbClr val="003087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rgbClr val="003087"/>
                </a:solidFill>
              </a:rPr>
              <a:t>Useful resources</a:t>
            </a:r>
          </a:p>
          <a:p>
            <a:pPr>
              <a:buNone/>
            </a:pPr>
            <a:r>
              <a:rPr lang="en-US" sz="1600" dirty="0">
                <a:solidFill>
                  <a:srgbClr val="003087"/>
                </a:solidFill>
              </a:rPr>
              <a:t>Economic Analysis of the powerful effect of peer working</a:t>
            </a:r>
          </a:p>
          <a:p>
            <a:pPr>
              <a:buNone/>
            </a:pPr>
            <a:r>
              <a:rPr lang="en-US" sz="1600" dirty="0">
                <a:solidFill>
                  <a:srgbClr val="003087"/>
                </a:solidFill>
                <a:hlinkClick r:id="rId3"/>
              </a:rPr>
              <a:t>https://changingfuturesbham.co.uk/workstreams/learning-and-evaluation</a:t>
            </a:r>
            <a:endParaRPr lang="en-US" sz="16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rgbClr val="003087"/>
                </a:solidFill>
              </a:rPr>
              <a:t>Skills for Health </a:t>
            </a:r>
          </a:p>
          <a:p>
            <a:pPr>
              <a:buNone/>
            </a:pPr>
            <a:r>
              <a:rPr lang="en-US" sz="1600" dirty="0">
                <a:solidFill>
                  <a:srgbClr val="003087"/>
                </a:solidFill>
              </a:rPr>
              <a:t>Liaison and Diversion career and competency framework including a role template for peer workers</a:t>
            </a:r>
          </a:p>
          <a:p>
            <a:pPr>
              <a:buNone/>
            </a:pPr>
            <a:r>
              <a:rPr lang="en-US" sz="1600" dirty="0">
                <a:solidFill>
                  <a:srgbClr val="003087"/>
                </a:solidFill>
                <a:hlinkClick r:id="rId4"/>
              </a:rPr>
              <a:t>http://www.skillsforhealth.org.uk/results?q=Liaison+and+Diversion</a:t>
            </a:r>
            <a:endParaRPr lang="en-US" sz="1600" dirty="0">
              <a:solidFill>
                <a:srgbClr val="003087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0030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067901" cy="129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44698"/>
            <a:ext cx="1996282" cy="9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85603"/>
            <a:ext cx="1715336" cy="8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51" y="5209356"/>
            <a:ext cx="2472993" cy="10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96268"/>
            <a:ext cx="3037540" cy="130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5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D87658E-7E1B-4E0D-A35D-2860B496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Losing Control 2019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615380C8-5320-4122-B754-82120CAC7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130"/>
            <a:ext cx="8229600" cy="4490102"/>
          </a:xfrm>
        </p:spPr>
      </p:pic>
    </p:spTree>
    <p:extLst>
      <p:ext uri="{BB962C8B-B14F-4D97-AF65-F5344CB8AC3E}">
        <p14:creationId xmlns:p14="http://schemas.microsoft.com/office/powerpoint/2010/main" val="2841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D87658E-7E1B-4E0D-A35D-2860B496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Losing Control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294EAF-269A-4ACD-80E6-0C71B596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31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Power-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the capacity or ability to direct or influence the behaviour of others or the course of events.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Relationship –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the way in which two or more people or things are connected, or the state of being connected.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Collaboration-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when two individuals or a group of people work together towards achieving a common goal by sharing their ideas and skills.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1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D87658E-7E1B-4E0D-A35D-2860B496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Losing Control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294EAF-269A-4ACD-80E6-0C71B596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3143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Coproduction can easily become consultation and never truly challenge the power dynamic. </a:t>
            </a:r>
          </a:p>
          <a:p>
            <a:r>
              <a:rPr lang="en-US" dirty="0">
                <a:solidFill>
                  <a:schemeClr val="tx2"/>
                </a:solidFill>
              </a:rPr>
              <a:t>It may even reinforce it by ticking the box of ’service user involvement’. </a:t>
            </a:r>
          </a:p>
          <a:p>
            <a:r>
              <a:rPr lang="en-US" dirty="0">
                <a:solidFill>
                  <a:schemeClr val="tx2"/>
                </a:solidFill>
              </a:rPr>
              <a:t>In the North Midlands NHS England Health and Justice Team they weren’t prepared to let that happen. </a:t>
            </a:r>
          </a:p>
          <a:p>
            <a:r>
              <a:rPr lang="en-US" dirty="0">
                <a:solidFill>
                  <a:schemeClr val="tx2"/>
                </a:solidFill>
              </a:rPr>
              <a:t>So, they started employing ex-prisoners and progressing them up the ranks not because of their professional skills but because of the value of their lived experience, with exciting results. </a:t>
            </a:r>
          </a:p>
          <a:p>
            <a:r>
              <a:rPr lang="en-US" dirty="0">
                <a:solidFill>
                  <a:schemeClr val="tx2"/>
                </a:solidFill>
              </a:rPr>
              <a:t>It goes without saying it wasn’t easy, not least because it truly challenged the established culture, structure and set of processes. </a:t>
            </a:r>
          </a:p>
          <a:p>
            <a:r>
              <a:rPr lang="en-US" dirty="0">
                <a:solidFill>
                  <a:schemeClr val="tx2"/>
                </a:solidFill>
              </a:rPr>
              <a:t>What were these challenges and how did they overcome them? </a:t>
            </a:r>
          </a:p>
          <a:p>
            <a:r>
              <a:rPr lang="en-US" dirty="0">
                <a:solidFill>
                  <a:schemeClr val="tx2"/>
                </a:solidFill>
              </a:rPr>
              <a:t>What were the results? </a:t>
            </a:r>
          </a:p>
          <a:p>
            <a:r>
              <a:rPr lang="en-US" dirty="0">
                <a:solidFill>
                  <a:schemeClr val="tx2"/>
                </a:solidFill>
              </a:rPr>
              <a:t>What can you learn and apply from their experience?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2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06E4942-9FFB-4E75-8707-115F870E95D9}"/>
              </a:ext>
            </a:extLst>
          </p:cNvPr>
          <p:cNvSpPr/>
          <p:nvPr/>
        </p:nvSpPr>
        <p:spPr>
          <a:xfrm>
            <a:off x="1988827" y="1700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u="sng" dirty="0">
                <a:hlinkClick r:id="rId2"/>
              </a:rPr>
              <a:t>https://www.youtube.com/watch?v=sHLv5JVv3xw</a:t>
            </a:r>
            <a:endParaRPr lang="en-GB" sz="4000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4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NHS England commissioned service delivering a national all-age service specification, co-designed by those with lived experience</a:t>
            </a:r>
          </a:p>
          <a:p>
            <a:r>
              <a:rPr lang="en-GB" sz="2800" dirty="0">
                <a:solidFill>
                  <a:schemeClr val="tx2"/>
                </a:solidFill>
              </a:rPr>
              <a:t>National Operating model focusing on any vulnerability including Mental ill health, Drug &amp; Alcohol  misuse, learning disability </a:t>
            </a:r>
            <a:r>
              <a:rPr lang="en-GB" sz="2800" dirty="0" err="1">
                <a:solidFill>
                  <a:schemeClr val="tx2"/>
                </a:solidFill>
              </a:rPr>
              <a:t>etc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National programme status due to be completed and rolled into BAU by end March 2020</a:t>
            </a:r>
          </a:p>
          <a:p>
            <a:r>
              <a:rPr lang="en-GB" sz="2800" dirty="0">
                <a:solidFill>
                  <a:schemeClr val="tx2"/>
                </a:solidFill>
              </a:rPr>
              <a:t>Police stations, courts, outreach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National Liaison &amp; Diversion </a:t>
            </a:r>
          </a:p>
        </p:txBody>
      </p:sp>
    </p:spTree>
    <p:extLst>
      <p:ext uri="{BB962C8B-B14F-4D97-AF65-F5344CB8AC3E}">
        <p14:creationId xmlns:p14="http://schemas.microsoft.com/office/powerpoint/2010/main" val="366496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9154" y="188640"/>
            <a:ext cx="7777162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altLang="en-US" dirty="0"/>
              <a:t>Liaison and Diversion Services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1088" y="2060848"/>
            <a:ext cx="7705228" cy="4290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Improved access to healthcare and support services for vulnerable individuals in police custody and courts </a:t>
            </a:r>
          </a:p>
          <a:p>
            <a:pPr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Reduce Health inequalities</a:t>
            </a:r>
          </a:p>
          <a:p>
            <a:pPr marL="365125" indent="-365125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Delivery of efficiencies within youth and criminal justice systems</a:t>
            </a:r>
          </a:p>
          <a:p>
            <a:pPr marL="365125" indent="-365125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The reduction of re-offending</a:t>
            </a:r>
          </a:p>
          <a:p>
            <a:pPr marL="365125" indent="-365125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The reduction of health inequalities</a:t>
            </a:r>
          </a:p>
          <a:p>
            <a:pPr marL="365125" indent="-365125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The reduction of first time entrants into CJ system</a:t>
            </a:r>
          </a:p>
          <a:p>
            <a:pPr>
              <a:buClr>
                <a:srgbClr val="0072C6"/>
              </a:buClr>
              <a:defRPr/>
            </a:pPr>
            <a:r>
              <a:rPr lang="en-GB" dirty="0">
                <a:solidFill>
                  <a:schemeClr val="tx2"/>
                </a:solidFill>
              </a:rPr>
              <a:t>Better information flow from Health  service to CJS decision makers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9343" y="133957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NHSE overarching strategy to</a:t>
            </a:r>
            <a:r>
              <a:rPr lang="en-GB" sz="2400" b="1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7295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0"/>
            <a:ext cx="8556625" cy="6858000"/>
          </a:xfrm>
        </p:spPr>
      </p:pic>
    </p:spTree>
    <p:extLst>
      <p:ext uri="{BB962C8B-B14F-4D97-AF65-F5344CB8AC3E}">
        <p14:creationId xmlns:p14="http://schemas.microsoft.com/office/powerpoint/2010/main" val="18841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6907" y="62341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#</a:t>
            </a:r>
            <a:r>
              <a:rPr lang="en-GB" sz="1200" b="1" dirty="0">
                <a:solidFill>
                  <a:srgbClr val="0072C6"/>
                </a:solidFill>
                <a:latin typeface="Arial"/>
                <a:cs typeface="Arial"/>
              </a:rPr>
              <a:t>LiaisonAndDiversion</a:t>
            </a:r>
            <a:r>
              <a:rPr lang="en-GB" sz="1050" b="1" dirty="0">
                <a:solidFill>
                  <a:srgbClr val="0072C6"/>
                </a:solidFill>
                <a:latin typeface="Arial"/>
                <a:cs typeface="Arial"/>
              </a:rPr>
              <a:t> </a:t>
            </a:r>
            <a:endParaRPr lang="en-GB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5BACED-A30C-4FA0-9F0B-57CCD37BE980}"/>
              </a:ext>
            </a:extLst>
          </p:cNvPr>
          <p:cNvSpPr/>
          <p:nvPr/>
        </p:nvSpPr>
        <p:spPr>
          <a:xfrm>
            <a:off x="2483768" y="18448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u="sng" dirty="0">
                <a:solidFill>
                  <a:srgbClr val="0563C1"/>
                </a:solidFill>
                <a:latin typeface="initial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https://www.bsmhft.nhs.uk/our-services/secure-care/criminal-justice-liaison-and-diversion-team/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94713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910</Words>
  <Application>Microsoft Macintosh PowerPoint</Application>
  <PresentationFormat>On-screen Show (4:3)</PresentationFormat>
  <Paragraphs>112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initial</vt:lpstr>
      <vt:lpstr>Times New Roman</vt:lpstr>
      <vt:lpstr>Office Theme</vt:lpstr>
      <vt:lpstr>think-cell Slide</vt:lpstr>
      <vt:lpstr>Paula Harriott Sameer Iqbal Jay Arnold Kevin Heffernan  Losing Control Conference 5/2/19  Peer working in  Liaison and Diversion  </vt:lpstr>
      <vt:lpstr>Losing Control 2019</vt:lpstr>
      <vt:lpstr>Losing Control 2019</vt:lpstr>
      <vt:lpstr>Losing Control 2019</vt:lpstr>
      <vt:lpstr>PowerPoint Presentation</vt:lpstr>
      <vt:lpstr>National Liaison &amp; Diversion </vt:lpstr>
      <vt:lpstr>PowerPoint Presentation</vt:lpstr>
      <vt:lpstr>PowerPoint Presentation</vt:lpstr>
      <vt:lpstr>PowerPoint Presentation</vt:lpstr>
      <vt:lpstr>Peer support</vt:lpstr>
      <vt:lpstr>Peer support</vt:lpstr>
      <vt:lpstr>Peer support</vt:lpstr>
      <vt:lpstr>Peer support</vt:lpstr>
      <vt:lpstr>PowerPoint Presentation</vt:lpstr>
      <vt:lpstr>Peer support</vt:lpstr>
    </vt:vector>
  </TitlesOfParts>
  <Company>North Staffs IT Services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 SimonJ (RLY) NSCHT</dc:creator>
  <cp:lastModifiedBy>Kimberley Ryder</cp:lastModifiedBy>
  <cp:revision>26</cp:revision>
  <dcterms:created xsi:type="dcterms:W3CDTF">2019-01-16T14:05:46Z</dcterms:created>
  <dcterms:modified xsi:type="dcterms:W3CDTF">2019-02-12T14:05:40Z</dcterms:modified>
</cp:coreProperties>
</file>