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94" r:id="rId3"/>
    <p:sldId id="296" r:id="rId4"/>
    <p:sldId id="298" r:id="rId5"/>
    <p:sldId id="330" r:id="rId6"/>
    <p:sldId id="293" r:id="rId7"/>
    <p:sldId id="285" r:id="rId8"/>
    <p:sldId id="328" r:id="rId9"/>
    <p:sldId id="299" r:id="rId10"/>
    <p:sldId id="331" r:id="rId11"/>
    <p:sldId id="332" r:id="rId12"/>
    <p:sldId id="326" r:id="rId13"/>
    <p:sldId id="301" r:id="rId14"/>
    <p:sldId id="318" r:id="rId15"/>
    <p:sldId id="317" r:id="rId16"/>
    <p:sldId id="278" r:id="rId17"/>
    <p:sldId id="333" r:id="rId18"/>
    <p:sldId id="334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09FC-4CCA-48A4-898D-B191790CB5DE}" type="datetimeFigureOut">
              <a:rPr lang="en-GB" smtClean="0"/>
              <a:pPr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6A13-72D5-4702-9435-1E1B3F158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0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F0D158-F66D-4431-B070-559EE1D473DE}" type="slidenum">
              <a:rPr lang="en-GB" altLang="en-US" smtClean="0">
                <a:cs typeface="Arial" pitchFamily="34" charset="0"/>
              </a:rPr>
              <a:pPr/>
              <a:t>2</a:t>
            </a:fld>
            <a:endParaRPr lang="en-GB" altLang="en-US">
              <a:cs typeface="Arial" pitchFamily="34" charset="0"/>
            </a:endParaRPr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ADF321C-8CD6-404B-8A2C-5FEC0E582835}" type="slidenum">
              <a:rPr lang="en-GB" altLang="en-US" sz="1200">
                <a:latin typeface="Calibri" pitchFamily="34" charset="0"/>
              </a:rPr>
              <a:pPr algn="r" eaLnBrk="1" hangingPunct="1"/>
              <a:t>2</a:t>
            </a:fld>
            <a:endParaRPr lang="en-GB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5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Key thing here is elected members/officials are leaders and facilitators of an empowering community </a:t>
            </a:r>
            <a:r>
              <a:rPr lang="en-US" i="1">
                <a:ea typeface="ＭＳ Ｐゴシック" pitchFamily="34" charset="-128"/>
              </a:rPr>
              <a:t>process </a:t>
            </a:r>
            <a:r>
              <a:rPr lang="en-US">
                <a:ea typeface="ＭＳ Ｐゴシック" pitchFamily="34" charset="-128"/>
              </a:rPr>
              <a:t>– with the principles put into action, they enhance the democratic understanding of what communities would spend their money and therefore able to make better informed spending decisions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F52624-EDE1-47B5-8FE2-D69CBB2E741F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7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logo small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288" y="6178550"/>
            <a:ext cx="17637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818B-2E69-45E6-89DF-1D22ECEFB934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ABA6-E456-4FAC-911E-CD592F5BF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89DD-2115-45EB-B17F-9BA5169438D5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C48D-68CC-41AD-BD91-504A630BDB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1EAC-4693-4570-A8DF-FAAC27CCB452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5397-87B8-45F5-9184-14E2650F2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E5ED-07D7-4DD5-B7E6-DBB17E8A912A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E622-5EDC-4948-ABA3-5BAED3411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A3A67-A501-499E-8143-6B20EFE16D51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B761-6913-4ABD-BFEE-6025B2F49F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730E-C61D-496C-B492-CA77C0E4ED38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7D0F-7E88-444E-883B-D74313F6B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6B7B-AB0E-4B05-BF48-FE0F5692B7E5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7337-CFF9-4EC8-BC9A-E651BA804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7510-B1C9-413D-9265-064E518C9D4C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EF11-622C-45E8-B660-A5D3F3ED2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8F43-4300-4A6E-AB36-8737D831C0F1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B977-A622-4B13-BE1C-919A5E62A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3905-EB6A-420B-809E-93011FD45D63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712A-B19C-4C43-BCDD-2FCFF9E09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32218-6876-4E78-B842-96970C985A86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4583A-9D4B-42B6-B620-C238D2013D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network.org.u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pbnetwork.org.uk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partners.org.u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hyperlink" Target="http://youth.boston.gov/youth-lead-the-chang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395288"/>
            <a:ext cx="8028756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522E91"/>
                </a:solidFill>
              </a:rPr>
              <a:t>An Introduction to </a:t>
            </a:r>
            <a:br>
              <a:rPr lang="en-GB" sz="2800" b="1" dirty="0">
                <a:solidFill>
                  <a:srgbClr val="522E91"/>
                </a:solidFill>
              </a:rPr>
            </a:br>
            <a:r>
              <a:rPr lang="en-GB" sz="2800" b="1" dirty="0">
                <a:solidFill>
                  <a:srgbClr val="522E91"/>
                </a:solidFill>
              </a:rPr>
              <a:t>Participatory Budgeting (PB) </a:t>
            </a:r>
          </a:p>
          <a:p>
            <a:pPr fontAlgn="auto">
              <a:spcAft>
                <a:spcPts val="0"/>
              </a:spcAft>
              <a:defRPr/>
            </a:pPr>
            <a:endParaRPr lang="en-GB" sz="4000" b="1" dirty="0">
              <a:solidFill>
                <a:srgbClr val="522E9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dirty="0">
              <a:solidFill>
                <a:srgbClr val="522E9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dirty="0">
              <a:solidFill>
                <a:srgbClr val="522E9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522E91"/>
                </a:solidFill>
              </a:rPr>
              <a:t>Alan Budge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522E91"/>
                </a:solidFill>
              </a:rPr>
              <a:t>PB Partners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4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52320" y="5445224"/>
            <a:ext cx="1080120" cy="11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Participatory Budgeting 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0" name="AutoShape 4" descr="Participatory Budgeting 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1" y="1916832"/>
            <a:ext cx="534625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522E91"/>
                </a:solidFill>
              </a:rPr>
              <a:t>Small grants allocation</a:t>
            </a:r>
            <a:br>
              <a:rPr lang="en-GB" altLang="en-US" dirty="0">
                <a:solidFill>
                  <a:srgbClr val="522E9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 grants pot / initiative funding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- community chest, </a:t>
            </a: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etc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Bidders present proposals to residents, 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who vote on which to support</a:t>
            </a:r>
          </a:p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Limited impact on mainstream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Effective at engaging, networking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and enthusing  local people</a:t>
            </a:r>
          </a:p>
          <a:p>
            <a:endParaRPr lang="en-GB" dirty="0"/>
          </a:p>
        </p:txBody>
      </p:sp>
      <p:pic>
        <p:nvPicPr>
          <p:cNvPr id="4" name="Picture 6" descr="D:\Data Store 2013\PB archive\images\new PB photos\Tower Hamlets\DSCF56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415257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corns P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6146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6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Mainstream Investment</a:t>
            </a:r>
            <a:br>
              <a:rPr lang="en-GB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Residents commission services from service providers.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Scottish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Govt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commitment to 1% of Local Authority budgets allocated via PB. </a:t>
            </a:r>
          </a:p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Aft>
                <a:spcPts val="0"/>
              </a:spcAft>
              <a:buSzPct val="130000"/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 EDINBURGH: £500K of youth provision budget.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 WESTERN ISLES – £500K bus programme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DUNDEE  - £1.2m across disadvantaged wards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-N AYRSHIRE £1m Grounds Maintenance Budget</a:t>
            </a:r>
            <a:endParaRPr lang="en-GB" dirty="0"/>
          </a:p>
        </p:txBody>
      </p:sp>
      <p:pic>
        <p:nvPicPr>
          <p:cNvPr id="4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39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-756592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53FAF4F-B671-4C66-87B1-D535AC1AF975}" type="slidenum">
              <a:rPr lang="en-GB" sz="1600" b="1">
                <a:solidFill>
                  <a:schemeClr val="bg1"/>
                </a:solidFill>
              </a:rPr>
              <a:pPr algn="ctr"/>
              <a:t>12</a:t>
            </a:fld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  PB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5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MAINSTREAM PB – </a:t>
            </a:r>
            <a:br>
              <a:rPr lang="en-GB" altLang="en-US" sz="3200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</a:b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THE BUDGET MATRIX </a:t>
            </a:r>
          </a:p>
        </p:txBody>
      </p:sp>
      <p:graphicFrame>
        <p:nvGraphicFramePr>
          <p:cNvPr id="8" name="Object 47"/>
          <p:cNvGraphicFramePr>
            <a:graphicFrameLocks noChangeAspect="1"/>
          </p:cNvGraphicFramePr>
          <p:nvPr/>
        </p:nvGraphicFramePr>
        <p:xfrm>
          <a:off x="1320800" y="1772816"/>
          <a:ext cx="7823200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Document" r:id="rId4" imgW="8299689" imgH="3555289" progId="Word.Document.8">
                  <p:embed/>
                </p:oleObj>
              </mc:Choice>
              <mc:Fallback>
                <p:oleObj name="Document" r:id="rId4" imgW="8299689" imgH="3555289" progId="Word.Document.8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772816"/>
                        <a:ext cx="7823200" cy="335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9" name="Picture 3" descr="C:\Users\Win7\Documents\Dropbox\PB Network\Communications\website images\We want our s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653136"/>
            <a:ext cx="3810000" cy="1905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-756592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53FAF4F-B671-4C66-87B1-D535AC1AF975}" type="slidenum">
              <a:rPr lang="en-GB" sz="1600" b="1">
                <a:solidFill>
                  <a:schemeClr val="bg1"/>
                </a:solidFill>
              </a:rPr>
              <a:pPr algn="ctr"/>
              <a:t>13</a:t>
            </a:fld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0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827584" y="0"/>
            <a:ext cx="6849466" cy="12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j-ea"/>
              </a:rPr>
              <a:t>ONLINE PARTICIPATORY BUDGETING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 bwMode="auto">
          <a:xfrm>
            <a:off x="1331641" y="1268760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ea typeface="+mj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Digital tools and engagement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Connecting on and offline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participation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To reinforce and amplify…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dirty="0">
                <a:solidFill>
                  <a:schemeClr val="accent4">
                    <a:lumMod val="75000"/>
                  </a:schemeClr>
                </a:solidFill>
              </a:rPr>
              <a:t>Ideas, engagement, deliberation and voting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1"/>
            <a:ext cx="3958279" cy="4968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805264"/>
            <a:ext cx="2124566" cy="8480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-756592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53FAF4F-B671-4C66-87B1-D535AC1AF975}" type="slidenum">
              <a:rPr lang="en-GB" sz="1600" b="1">
                <a:solidFill>
                  <a:schemeClr val="bg1"/>
                </a:solidFill>
              </a:rPr>
              <a:pPr algn="ctr"/>
              <a:t>14</a:t>
            </a:fld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0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827584" y="0"/>
            <a:ext cx="6849466" cy="12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j-ea"/>
              </a:rPr>
              <a:t>ONLINE PARTICIPATORY BUDGETING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805264"/>
            <a:ext cx="2124566" cy="848085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5436096" cy="4790088"/>
          </a:xfr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115616" y="980728"/>
            <a:ext cx="2448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>
                <a:solidFill>
                  <a:schemeClr val="accent4">
                    <a:lumMod val="75000"/>
                  </a:schemeClr>
                </a:solidFill>
              </a:rPr>
              <a:t>Council grant funding to support Local Communities</a:t>
            </a:r>
          </a:p>
          <a:p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£2.5k per project </a:t>
            </a:r>
          </a:p>
          <a:p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150 ideas generated online </a:t>
            </a:r>
          </a:p>
          <a:p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1,300 people taking part in discussions online </a:t>
            </a:r>
          </a:p>
          <a:p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Map shows the spread of ideas</a:t>
            </a:r>
          </a:p>
          <a:p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-756592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53FAF4F-B671-4C66-87B1-D535AC1AF975}" type="slidenum">
              <a:rPr lang="en-GB" sz="1600" b="1">
                <a:solidFill>
                  <a:schemeClr val="bg1"/>
                </a:solidFill>
              </a:rPr>
              <a:pPr algn="ctr"/>
              <a:t>15</a:t>
            </a:fld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0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827584" y="0"/>
            <a:ext cx="6849466" cy="12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j-ea"/>
              </a:rPr>
              <a:t>ONLINE PARTICIPATORY BUDGETING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805264"/>
            <a:ext cx="2124566" cy="848085"/>
          </a:xfrm>
          <a:prstGeom prst="rect">
            <a:avLst/>
          </a:prstGeom>
        </p:spPr>
      </p:pic>
      <p:pic>
        <p:nvPicPr>
          <p:cNvPr id="14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6156176" cy="5050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899592" y="917912"/>
            <a:ext cx="1800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>
                <a:solidFill>
                  <a:schemeClr val="accent4">
                    <a:lumMod val="75000"/>
                  </a:schemeClr>
                </a:solidFill>
              </a:rPr>
              <a:t>Dundee Decides </a:t>
            </a:r>
          </a:p>
          <a:p>
            <a:endParaRPr lang="en-GB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altLang="en-US" sz="2000" dirty="0">
                <a:solidFill>
                  <a:schemeClr val="accent4">
                    <a:lumMod val="75000"/>
                  </a:schemeClr>
                </a:solidFill>
              </a:rPr>
              <a:t>£1.2 million Community Infrastructure fund.</a:t>
            </a:r>
          </a:p>
          <a:p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11500 votes cast- over 10% of entire eligible voting population.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Diagram 2"/>
          <p:cNvGrpSpPr>
            <a:grpSpLocks noChangeAspect="1"/>
          </p:cNvGrpSpPr>
          <p:nvPr/>
        </p:nvGrpSpPr>
        <p:grpSpPr bwMode="auto">
          <a:xfrm>
            <a:off x="971600" y="764704"/>
            <a:ext cx="4464546" cy="4852520"/>
            <a:chOff x="2958" y="4214"/>
            <a:chExt cx="7269" cy="7270"/>
          </a:xfrm>
        </p:grpSpPr>
        <p:sp>
          <p:nvSpPr>
            <p:cNvPr id="22544" name="_s20484"/>
            <p:cNvSpPr>
              <a:spLocks noChangeArrowheads="1" noTextEdit="1"/>
            </p:cNvSpPr>
            <p:nvPr/>
          </p:nvSpPr>
          <p:spPr bwMode="auto">
            <a:xfrm>
              <a:off x="5310" y="4292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5" name="_s20485"/>
            <p:cNvSpPr>
              <a:spLocks noChangeArrowheads="1" noTextEdit="1"/>
            </p:cNvSpPr>
            <p:nvPr/>
          </p:nvSpPr>
          <p:spPr bwMode="auto">
            <a:xfrm rot="2700000">
              <a:off x="6920" y="495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6" name="_s20486"/>
            <p:cNvSpPr>
              <a:spLocks noChangeArrowheads="1" noTextEdit="1"/>
            </p:cNvSpPr>
            <p:nvPr/>
          </p:nvSpPr>
          <p:spPr bwMode="auto">
            <a:xfrm rot="5400000">
              <a:off x="7587" y="656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7" name="_s20487"/>
            <p:cNvSpPr>
              <a:spLocks noChangeArrowheads="1" noTextEdit="1"/>
            </p:cNvSpPr>
            <p:nvPr/>
          </p:nvSpPr>
          <p:spPr bwMode="auto">
            <a:xfrm rot="8100000">
              <a:off x="6920" y="817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8" name="_s20488"/>
            <p:cNvSpPr>
              <a:spLocks noChangeArrowheads="1" noTextEdit="1"/>
            </p:cNvSpPr>
            <p:nvPr/>
          </p:nvSpPr>
          <p:spPr bwMode="auto">
            <a:xfrm rot="10800000">
              <a:off x="5310" y="8846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9" name="_s20489"/>
            <p:cNvSpPr>
              <a:spLocks noChangeArrowheads="1" noTextEdit="1"/>
            </p:cNvSpPr>
            <p:nvPr/>
          </p:nvSpPr>
          <p:spPr bwMode="auto">
            <a:xfrm rot="-8100000">
              <a:off x="3700" y="817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50" name="_s20490"/>
            <p:cNvSpPr>
              <a:spLocks noChangeArrowheads="1" noTextEdit="1"/>
            </p:cNvSpPr>
            <p:nvPr/>
          </p:nvSpPr>
          <p:spPr bwMode="auto">
            <a:xfrm rot="-5400000">
              <a:off x="3033" y="656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51" name="_s20491"/>
            <p:cNvSpPr>
              <a:spLocks noChangeArrowheads="1" noTextEdit="1"/>
            </p:cNvSpPr>
            <p:nvPr/>
          </p:nvSpPr>
          <p:spPr bwMode="auto">
            <a:xfrm rot="-2700000">
              <a:off x="3700" y="495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52" name="_s20492"/>
            <p:cNvSpPr>
              <a:spLocks noChangeArrowheads="1"/>
            </p:cNvSpPr>
            <p:nvPr/>
          </p:nvSpPr>
          <p:spPr bwMode="auto">
            <a:xfrm>
              <a:off x="4761" y="4216"/>
              <a:ext cx="1384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Evaluation and Learning</a:t>
              </a:r>
            </a:p>
          </p:txBody>
        </p:sp>
        <p:sp>
          <p:nvSpPr>
            <p:cNvPr id="22553" name="_s20493"/>
            <p:cNvSpPr>
              <a:spLocks noChangeArrowheads="1"/>
            </p:cNvSpPr>
            <p:nvPr/>
          </p:nvSpPr>
          <p:spPr bwMode="auto">
            <a:xfrm>
              <a:off x="2971" y="5831"/>
              <a:ext cx="1374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Scrutiny and Monitoring</a:t>
              </a:r>
            </a:p>
          </p:txBody>
        </p:sp>
        <p:sp>
          <p:nvSpPr>
            <p:cNvPr id="22554" name="_s20494"/>
            <p:cNvSpPr>
              <a:spLocks noChangeArrowheads="1"/>
            </p:cNvSpPr>
            <p:nvPr/>
          </p:nvSpPr>
          <p:spPr bwMode="auto">
            <a:xfrm>
              <a:off x="2958" y="8573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Delivery of new projects</a:t>
              </a:r>
            </a:p>
          </p:txBody>
        </p:sp>
        <p:sp>
          <p:nvSpPr>
            <p:cNvPr id="22555" name="_s20495"/>
            <p:cNvSpPr>
              <a:spLocks noChangeArrowheads="1"/>
            </p:cNvSpPr>
            <p:nvPr/>
          </p:nvSpPr>
          <p:spPr bwMode="auto">
            <a:xfrm>
              <a:off x="4763" y="10377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Decision Making</a:t>
              </a:r>
            </a:p>
          </p:txBody>
        </p:sp>
        <p:sp>
          <p:nvSpPr>
            <p:cNvPr id="22556" name="_s20496"/>
            <p:cNvSpPr>
              <a:spLocks noChangeArrowheads="1"/>
            </p:cNvSpPr>
            <p:nvPr/>
          </p:nvSpPr>
          <p:spPr bwMode="auto">
            <a:xfrm>
              <a:off x="7052" y="10337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Develop budget</a:t>
              </a:r>
            </a:p>
            <a:p>
              <a:pPr algn="ctr"/>
              <a:r>
                <a:rPr lang="en-US" sz="1200"/>
                <a:t>Ideas </a:t>
              </a:r>
            </a:p>
            <a:p>
              <a:pPr algn="ctr"/>
              <a:endParaRPr lang="en-US" sz="1200"/>
            </a:p>
          </p:txBody>
        </p:sp>
        <p:sp>
          <p:nvSpPr>
            <p:cNvPr id="22557" name="_s20497"/>
            <p:cNvSpPr>
              <a:spLocks noChangeArrowheads="1"/>
            </p:cNvSpPr>
            <p:nvPr/>
          </p:nvSpPr>
          <p:spPr bwMode="auto">
            <a:xfrm>
              <a:off x="9120" y="8572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Setting  </a:t>
              </a:r>
            </a:p>
            <a:p>
              <a:pPr algn="ctr"/>
              <a:r>
                <a:rPr lang="en-US" sz="1200"/>
                <a:t>of </a:t>
              </a:r>
            </a:p>
            <a:p>
              <a:pPr algn="ctr"/>
              <a:r>
                <a:rPr lang="en-US" sz="1200"/>
                <a:t>Priorities</a:t>
              </a:r>
            </a:p>
          </p:txBody>
        </p:sp>
        <p:sp>
          <p:nvSpPr>
            <p:cNvPr id="22558" name="_s20498"/>
            <p:cNvSpPr>
              <a:spLocks noChangeArrowheads="1"/>
            </p:cNvSpPr>
            <p:nvPr/>
          </p:nvSpPr>
          <p:spPr bwMode="auto">
            <a:xfrm>
              <a:off x="7296" y="4214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Design</a:t>
              </a:r>
            </a:p>
          </p:txBody>
        </p:sp>
        <p:sp>
          <p:nvSpPr>
            <p:cNvPr id="22559" name="_s20499"/>
            <p:cNvSpPr>
              <a:spLocks noChangeArrowheads="1"/>
            </p:cNvSpPr>
            <p:nvPr/>
          </p:nvSpPr>
          <p:spPr bwMode="auto">
            <a:xfrm>
              <a:off x="9120" y="6019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Informing and engaging</a:t>
              </a:r>
            </a:p>
          </p:txBody>
        </p:sp>
        <p:sp>
          <p:nvSpPr>
            <p:cNvPr id="22560" name="Text Box 20"/>
            <p:cNvSpPr txBox="1">
              <a:spLocks noChangeArrowheads="1"/>
            </p:cNvSpPr>
            <p:nvPr/>
          </p:nvSpPr>
          <p:spPr bwMode="auto">
            <a:xfrm>
              <a:off x="4941" y="5884"/>
              <a:ext cx="3222" cy="1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400" dirty="0">
                <a:solidFill>
                  <a:srgbClr val="522E91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522E91"/>
                  </a:solidFill>
                </a:rPr>
                <a:t>PB budget cycle </a:t>
              </a:r>
              <a:br>
                <a:rPr lang="en-US" sz="2400" dirty="0">
                  <a:solidFill>
                    <a:srgbClr val="522E91"/>
                  </a:solidFill>
                </a:rPr>
              </a:br>
              <a:r>
                <a:rPr lang="en-US" sz="2400" dirty="0">
                  <a:solidFill>
                    <a:srgbClr val="522E91"/>
                  </a:solidFill>
                </a:rPr>
                <a:t>=</a:t>
              </a:r>
            </a:p>
            <a:p>
              <a:pPr algn="ctr"/>
              <a:r>
                <a:rPr lang="en-US" sz="2400" dirty="0">
                  <a:solidFill>
                    <a:srgbClr val="522E91"/>
                  </a:solidFill>
                </a:rPr>
                <a:t>participatory activity at all stages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0"/>
            <a:ext cx="208823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Evolution of Expenditure Share in Health and Sanitation compared between adopters and non-adopters of PB (Goncalves 2013). 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789040"/>
            <a:ext cx="3491880" cy="228637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-756592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53FAF4F-B671-4C66-87B1-D535AC1AF975}" type="slidenum">
              <a:rPr lang="en-GB" sz="1600" b="1">
                <a:solidFill>
                  <a:schemeClr val="bg1"/>
                </a:solidFill>
              </a:rPr>
              <a:pPr algn="ctr"/>
              <a:t>16</a:t>
            </a:fld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5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  PB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7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i="1" dirty="0">
                <a:solidFill>
                  <a:srgbClr val="0070C0"/>
                </a:solidFill>
                <a:cs typeface="Arial" panose="020B0604020202020204" pitchFamily="34" charset="0"/>
              </a:rPr>
              <a:t>“</a:t>
            </a:r>
            <a:r>
              <a:rPr lang="en-GB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I approached this as a local officer would, who thought I was in charge and I knew best. I was very firmly told by the residents that I wasn’t in charge and I didn’t know best – and they were absolutely right.”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		Stuart </a:t>
            </a:r>
            <a:r>
              <a:rPr lang="en-GB" altLang="en-US" sz="2400" dirty="0" err="1">
                <a:solidFill>
                  <a:srgbClr val="0070C0"/>
                </a:solidFill>
                <a:cs typeface="Arial" panose="020B0604020202020204" pitchFamily="34" charset="0"/>
              </a:rPr>
              <a:t>Pudney</a:t>
            </a:r>
            <a:r>
              <a:rPr lang="en-GB" alt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:  Deputy  Chief Executive,   					</a:t>
            </a:r>
            <a:r>
              <a:rPr lang="en-GB" altLang="en-US" sz="2400" dirty="0" err="1">
                <a:solidFill>
                  <a:srgbClr val="0070C0"/>
                </a:solidFill>
                <a:cs typeface="Arial" panose="020B0604020202020204" pitchFamily="34" charset="0"/>
              </a:rPr>
              <a:t>Yorks</a:t>
            </a:r>
            <a:r>
              <a:rPr lang="en-GB" alt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  Police Authority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“The PB process has changed (for the better) out of all recognition our relationship with </a:t>
            </a:r>
            <a:r>
              <a:rPr lang="en-GB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local Council officers </a:t>
            </a:r>
            <a:r>
              <a:rPr lang="en-GB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and members”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		Chris Parsons:    local resident</a:t>
            </a:r>
          </a:p>
          <a:p>
            <a:endParaRPr lang="en-GB" dirty="0"/>
          </a:p>
        </p:txBody>
      </p:sp>
      <p:pic>
        <p:nvPicPr>
          <p:cNvPr id="4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8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PB - benefits and challenges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What are the benefits of undertaking a PB process? </a:t>
            </a:r>
          </a:p>
          <a:p>
            <a:pPr>
              <a:defRPr/>
            </a:pP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What are the challenges of adopting a PB approach?</a:t>
            </a:r>
          </a:p>
          <a:p>
            <a:endParaRPr lang="en-GB" dirty="0"/>
          </a:p>
        </p:txBody>
      </p:sp>
      <p:pic>
        <p:nvPicPr>
          <p:cNvPr id="4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51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S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U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S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600200"/>
            <a:ext cx="7019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800" dirty="0">
              <a:latin typeface="+mn-lt"/>
              <a:cs typeface="+mn-cs"/>
            </a:endParaRPr>
          </a:p>
        </p:txBody>
      </p:sp>
      <p:pic>
        <p:nvPicPr>
          <p:cNvPr id="19465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3568" y="0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PB Resources: </a:t>
            </a:r>
          </a:p>
          <a:p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The UK PB Network Website: 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www.pbnetwork.org.uk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399" y="1246257"/>
            <a:ext cx="6156921" cy="54231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-756592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53FAF4F-B671-4C66-87B1-D535AC1AF975}" type="slidenum">
              <a:rPr lang="en-GB" sz="1600" b="1">
                <a:solidFill>
                  <a:schemeClr val="bg1"/>
                </a:solidFill>
              </a:rPr>
              <a:pPr algn="ctr"/>
              <a:t>19</a:t>
            </a:fld>
            <a:endParaRPr lang="en-GB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PB PARTNERS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72816"/>
            <a:ext cx="8229600" cy="4900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Independent social enterprise that is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working to empower citizens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Supporting new ways of doing PB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Community engagement specialists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PB Network: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Advocating for PB across the UK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www.pbnetwork.org.uk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 and supporting PB  in Scotland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dirty="0"/>
          </a:p>
        </p:txBody>
      </p:sp>
      <p:pic>
        <p:nvPicPr>
          <p:cNvPr id="5124" name="Picture 4" descr="SFCIC logo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5463" y="1700213"/>
            <a:ext cx="226853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LOGO-final-color-smal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5517232"/>
            <a:ext cx="1908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Slide Number Placeholder 6"/>
          <p:cNvSpPr txBox="1">
            <a:spLocks/>
          </p:cNvSpPr>
          <p:nvPr/>
        </p:nvSpPr>
        <p:spPr bwMode="auto">
          <a:xfrm>
            <a:off x="179388" y="6381750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272ECCA-992F-4CB4-B34A-7484031D4AD0}" type="slidenum">
              <a:rPr lang="en-GB" altLang="en-US" sz="1600"/>
              <a:pPr algn="ctr"/>
              <a:t>2</a:t>
            </a:fld>
            <a:endParaRPr lang="en-GB" alt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 N T R O D U C T 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  O N 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 descr="FINAL LOGO-color email small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52320" y="278092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Win7\SFCIC BOX\Box Sync\PBPartners\Current projects\Scottish PB 2017 to 2018\CC logo 201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60232" y="5589240"/>
            <a:ext cx="1935286" cy="1038708"/>
          </a:xfrm>
          <a:prstGeom prst="rect">
            <a:avLst/>
          </a:prstGeom>
          <a:noFill/>
        </p:spPr>
      </p:pic>
      <p:pic>
        <p:nvPicPr>
          <p:cNvPr id="11" name="Picture 5" descr="C:\Users\Win7\SFCIC BOX\Box Sync\PBPartners\Current projects\Scottish PB 2016 to 2017\Guidance document\Pbscot logo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67944" y="5517232"/>
            <a:ext cx="1587426" cy="1136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 H A N K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Y O U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4580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850" y="260350"/>
            <a:ext cx="1435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GB" altLang="en-US" b="1" dirty="0">
                <a:solidFill>
                  <a:srgbClr val="522E91"/>
                </a:solidFill>
                <a:latin typeface="+mn-lt"/>
                <a:cs typeface="Arial" charset="0"/>
              </a:rPr>
            </a:br>
            <a:br>
              <a:rPr lang="en-GB" altLang="en-US" b="1" dirty="0">
                <a:solidFill>
                  <a:srgbClr val="522E91"/>
                </a:solidFill>
                <a:latin typeface="+mn-lt"/>
                <a:cs typeface="Arial" charset="0"/>
              </a:rPr>
            </a:br>
            <a:r>
              <a:rPr lang="en-GB" altLang="en-US" b="1" dirty="0">
                <a:solidFill>
                  <a:srgbClr val="522E91"/>
                </a:solidFill>
                <a:latin typeface="+mn-lt"/>
                <a:cs typeface="Arial" charset="0"/>
              </a:rPr>
              <a:t>PB PARTNERS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11188" y="2492375"/>
            <a:ext cx="8075612" cy="2305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/>
              <a:t>W: </a:t>
            </a:r>
            <a:r>
              <a:rPr lang="en-GB" sz="4000" dirty="0">
                <a:solidFill>
                  <a:schemeClr val="accent1"/>
                </a:solidFill>
                <a:hlinkClick r:id="rId3"/>
              </a:rPr>
              <a:t>www.pbpartners.org.uk</a:t>
            </a:r>
            <a:r>
              <a:rPr lang="en-GB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sz="4000" dirty="0">
                <a:solidFill>
                  <a:schemeClr val="accent1"/>
                </a:solidFill>
              </a:rPr>
              <a:t>E: alan.budge@pbpartners.org.uk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-756592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53FAF4F-B671-4C66-87B1-D535AC1AF975}" type="slidenum">
              <a:rPr lang="en-GB" sz="1600" b="1">
                <a:solidFill>
                  <a:schemeClr val="bg1"/>
                </a:solidFill>
              </a:rPr>
              <a:pPr algn="ctr"/>
              <a:t>20</a:t>
            </a:fld>
            <a:endParaRPr lang="en-GB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24775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WHAT IS PARTICIPATORY BUDGETING?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7776864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b="1" dirty="0">
                <a:solidFill>
                  <a:srgbClr val="522E91"/>
                </a:solidFill>
                <a:latin typeface="Arial" charset="0"/>
                <a:cs typeface="Arial" charset="0"/>
              </a:rPr>
              <a:t>‘</a:t>
            </a:r>
            <a:r>
              <a:rPr lang="en-GB" sz="2400" b="1" dirty="0">
                <a:solidFill>
                  <a:srgbClr val="522E91"/>
                </a:solidFill>
                <a:latin typeface="Arial" charset="0"/>
                <a:cs typeface="Arial" charset="0"/>
              </a:rPr>
              <a:t>PB directly involves local people in making decisions on the spending and priorities for a defined public budget.</a:t>
            </a:r>
            <a:r>
              <a:rPr lang="en-GB" altLang="en-US" sz="2400" b="1" dirty="0">
                <a:solidFill>
                  <a:srgbClr val="522E91"/>
                </a:solidFill>
                <a:latin typeface="Arial" charset="0"/>
                <a:cs typeface="Arial" charset="0"/>
              </a:rPr>
              <a:t>’</a:t>
            </a:r>
            <a:r>
              <a:rPr lang="en-GB" sz="2400" b="1" dirty="0">
                <a:solidFill>
                  <a:srgbClr val="522E91"/>
                </a:solidFill>
                <a:latin typeface="Arial" charset="0"/>
                <a:cs typeface="Arial" charset="0"/>
              </a:rPr>
              <a:t> </a:t>
            </a:r>
            <a:endParaRPr lang="en-GB" sz="2400" dirty="0">
              <a:solidFill>
                <a:srgbClr val="522E91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rgbClr val="522E91"/>
                </a:solidFill>
                <a:latin typeface="Arial" charset="0"/>
                <a:cs typeface="Arial" charset="0"/>
              </a:rPr>
              <a:t>Or…</a:t>
            </a:r>
            <a:br>
              <a:rPr lang="en-GB" sz="2400" dirty="0">
                <a:solidFill>
                  <a:srgbClr val="522E91"/>
                </a:solidFill>
                <a:latin typeface="Arial" charset="0"/>
                <a:cs typeface="Arial" charset="0"/>
              </a:rPr>
            </a:br>
            <a: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  <a:t>‘</a:t>
            </a:r>
            <a:r>
              <a:rPr lang="en-GB" sz="2400" dirty="0">
                <a:solidFill>
                  <a:srgbClr val="522E91"/>
                </a:solidFill>
                <a:latin typeface="Arial" charset="0"/>
                <a:cs typeface="Arial" charset="0"/>
              </a:rPr>
              <a:t>Local people deciding on how to allocate part of a public budget</a:t>
            </a:r>
            <a: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  <a:t>’</a:t>
            </a:r>
            <a:endParaRPr lang="en-GB" altLang="ja-JP" sz="2400" dirty="0">
              <a:solidFill>
                <a:srgbClr val="522E91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rgbClr val="522E91"/>
                </a:solidFill>
                <a:latin typeface="Arial" charset="0"/>
                <a:cs typeface="Arial" charset="0"/>
              </a:rPr>
              <a:t>Or……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‘</a:t>
            </a:r>
            <a:r>
              <a:rPr lang="en-GB" altLang="ja-JP" sz="2400" i="1" dirty="0">
                <a:solidFill>
                  <a:srgbClr val="FF0000"/>
                </a:solidFill>
                <a:latin typeface="Arial" charset="0"/>
                <a:cs typeface="Arial" charset="0"/>
              </a:rPr>
              <a:t>If it feels like we have decided  ----  it</a:t>
            </a:r>
            <a:r>
              <a:rPr lang="en-GB" altLang="en-US" sz="2400" i="1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GB" altLang="ja-JP" sz="2400" i="1" dirty="0">
                <a:solidFill>
                  <a:srgbClr val="FF0000"/>
                </a:solidFill>
                <a:latin typeface="Arial" charset="0"/>
                <a:cs typeface="Arial" charset="0"/>
              </a:rPr>
              <a:t>s PB.   </a:t>
            </a:r>
            <a:br>
              <a:rPr lang="en-GB" altLang="ja-JP" sz="2400" i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GB" altLang="ja-JP" sz="2400" i="1" dirty="0">
                <a:solidFill>
                  <a:srgbClr val="FF0000"/>
                </a:solidFill>
                <a:latin typeface="Arial" charset="0"/>
                <a:cs typeface="Arial" charset="0"/>
              </a:rPr>
              <a:t>If it feels like someone else has decided, it isn</a:t>
            </a:r>
            <a:r>
              <a:rPr lang="en-GB" altLang="en-US" sz="2400" i="1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GB" altLang="ja-JP" sz="2400" i="1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GB" altLang="en-US" sz="2400" i="1" dirty="0">
                <a:solidFill>
                  <a:srgbClr val="FF0000"/>
                </a:solidFill>
                <a:latin typeface="Arial" charset="0"/>
                <a:cs typeface="Arial" charset="0"/>
              </a:rPr>
              <a:t>”</a:t>
            </a:r>
            <a:r>
              <a:rPr lang="en-GB" altLang="ja-JP" sz="2400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br>
              <a:rPr lang="en-GB" altLang="ja-JP" sz="2400" i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GB" altLang="ja-JP" sz="2400" dirty="0">
                <a:solidFill>
                  <a:srgbClr val="FF0000"/>
                </a:solidFill>
                <a:latin typeface="Arial" charset="0"/>
                <a:cs typeface="Arial" charset="0"/>
              </a:rPr>
              <a:t>(Brazilian resident)</a:t>
            </a:r>
          </a:p>
          <a:p>
            <a:pPr marL="0" indent="0">
              <a:buFont typeface="Calibri" pitchFamily="34" charset="0"/>
              <a:buAutoNum type="arabicPeriod"/>
            </a:pPr>
            <a:endParaRPr lang="en-GB" sz="280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 marL="0" indent="0">
              <a:buFont typeface="Calibri" pitchFamily="34" charset="0"/>
              <a:buAutoNum type="arabicPeriod"/>
            </a:pPr>
            <a:endParaRPr lang="en-GB" sz="280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 marL="0" indent="0">
              <a:buFont typeface="Calibri" pitchFamily="34" charset="0"/>
              <a:buAutoNum type="arabicPeriod"/>
            </a:pPr>
            <a:endParaRPr lang="en-GB" sz="2800" dirty="0">
              <a:solidFill>
                <a:srgbClr val="595959"/>
              </a:solidFill>
              <a:ea typeface="ＭＳ Ｐゴシック" pitchFamily="34" charset="-128"/>
            </a:endParaRPr>
          </a:p>
        </p:txBody>
      </p:sp>
      <p:pic>
        <p:nvPicPr>
          <p:cNvPr id="6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D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F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G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7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3" name="Picture 1" descr="C:\Users\Win7\Documents\Dropbox\PB Network\Communications\website images\hands rai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45224"/>
            <a:ext cx="4876800" cy="125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496300" cy="38449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Only a small percentage of any public budget will be allocated using PB </a:t>
            </a:r>
            <a:b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</a:br>
            <a:endParaRPr lang="en-GB" altLang="en-US" sz="2400" dirty="0">
              <a:solidFill>
                <a:srgbClr val="522E9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  <a:t>Formally mandated and ‘signed off’ by the elected legislature... ... but then the decision is ‘the communities’</a:t>
            </a:r>
            <a:b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</a:br>
            <a:endParaRPr lang="en-GB" altLang="en-US" sz="2400" dirty="0">
              <a:solidFill>
                <a:srgbClr val="522E9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  <a:t>Supports: </a:t>
            </a:r>
            <a:b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</a:br>
            <a: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  <a:t>Representative Democracy </a:t>
            </a:r>
            <a:b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</a:br>
            <a: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  <a:t>Public Service Reform </a:t>
            </a:r>
            <a:b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</a:br>
            <a:r>
              <a:rPr lang="en-GB" altLang="en-US" sz="2400" dirty="0">
                <a:solidFill>
                  <a:srgbClr val="522E91"/>
                </a:solidFill>
                <a:latin typeface="Arial" charset="0"/>
                <a:cs typeface="Arial" charset="0"/>
              </a:rPr>
              <a:t>Community Development</a:t>
            </a:r>
          </a:p>
          <a:p>
            <a:endParaRPr lang="en-GB" sz="2800" dirty="0">
              <a:solidFill>
                <a:srgbClr val="595959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36815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Connecting and complementing existing democratic processes</a:t>
            </a:r>
          </a:p>
        </p:txBody>
      </p:sp>
      <p:pic>
        <p:nvPicPr>
          <p:cNvPr id="7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D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F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G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Picture 5" descr="team &amp; resident steering group member with ballot box.JPG"/>
          <p:cNvPicPr>
            <a:picLocks noChangeAspect="1"/>
          </p:cNvPicPr>
          <p:nvPr/>
        </p:nvPicPr>
        <p:blipFill>
          <a:blip r:embed="rId4" cstate="print"/>
          <a:srcRect r="1547" b="904"/>
          <a:stretch>
            <a:fillRect/>
          </a:stretch>
        </p:blipFill>
        <p:spPr bwMode="auto">
          <a:xfrm>
            <a:off x="5292080" y="4221088"/>
            <a:ext cx="2592288" cy="223224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ORIGINS OF </a:t>
            </a:r>
            <a:br>
              <a:rPr lang="en-GB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</a:br>
            <a:r>
              <a:rPr lang="en-GB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PARTICIPATORY BUDGETING</a:t>
            </a:r>
            <a:endParaRPr lang="en-GB" dirty="0"/>
          </a:p>
        </p:txBody>
      </p:sp>
      <p:pic>
        <p:nvPicPr>
          <p:cNvPr id="4" name="Content Placeholder 3" descr="FINAL LOGO-color email smal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90560" y="5973696"/>
            <a:ext cx="792480" cy="8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2636912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0099"/>
              </a:buClr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Began in Porto Alegre, Brazil in 1980s – city of 1.5m people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0099"/>
              </a:buClr>
              <a:defRPr/>
            </a:pP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0099"/>
              </a:buClr>
              <a:defRPr/>
            </a:pP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0099"/>
              </a:buClr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End of military dictatorship and election of Workers’ Party</a:t>
            </a:r>
          </a:p>
        </p:txBody>
      </p:sp>
      <p:pic>
        <p:nvPicPr>
          <p:cNvPr id="6" name="Picture 8" descr="brazi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24479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8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772816"/>
            <a:ext cx="7093136" cy="424847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59632" y="404664"/>
            <a:ext cx="82447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522E91"/>
                </a:solidFill>
                <a:latin typeface="+mn-lt"/>
                <a:ea typeface="+mj-ea"/>
              </a:rPr>
              <a:t>Participatory Budgeting 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522E91"/>
                </a:solidFill>
                <a:latin typeface="+mn-lt"/>
                <a:ea typeface="+mj-ea"/>
              </a:rPr>
              <a:t>Worldwide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 N T E R N A T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 O N A L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pbnetwork.org.uk/wp-content/uploads/2015/06/Citizens-foundation-logo.jpg"/>
          <p:cNvPicPr>
            <a:picLocks noChangeAspect="1" noChangeArrowheads="1"/>
          </p:cNvPicPr>
          <p:nvPr/>
        </p:nvPicPr>
        <p:blipFill>
          <a:blip r:embed="rId2" cstate="screen"/>
          <a:srcRect b="27349"/>
          <a:stretch>
            <a:fillRect/>
          </a:stretch>
        </p:blipFill>
        <p:spPr bwMode="auto">
          <a:xfrm>
            <a:off x="7452320" y="188640"/>
            <a:ext cx="1476927" cy="1072996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052736"/>
            <a:ext cx="7019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800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40466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EUROPEAN PARTICIPATORY BUDGETING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43608" y="804305"/>
            <a:ext cx="7776864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b="1" dirty="0">
                <a:solidFill>
                  <a:srgbClr val="604A7B"/>
                </a:solidFill>
                <a:latin typeface="Calibri" pitchFamily="34" charset="0"/>
              </a:rPr>
              <a:t>Portugal: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80,000 voters in its 3m euro national PB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b="1" dirty="0">
                <a:solidFill>
                  <a:srgbClr val="604A7B"/>
                </a:solidFill>
                <a:latin typeface="Calibri" pitchFamily="34" charset="0"/>
              </a:rPr>
              <a:t>Nordic Countries: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school/ neighbourhood/ environment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b="1" dirty="0">
                <a:solidFill>
                  <a:srgbClr val="604A7B"/>
                </a:solidFill>
                <a:latin typeface="Calibri" pitchFamily="34" charset="0"/>
              </a:rPr>
              <a:t>Paris: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426m </a:t>
            </a:r>
            <a:r>
              <a:rPr lang="en-GB" sz="2400" dirty="0" err="1">
                <a:solidFill>
                  <a:srgbClr val="604A7B"/>
                </a:solidFill>
                <a:latin typeface="Calibri" pitchFamily="34" charset="0"/>
              </a:rPr>
              <a:t>euros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 &lt;2020, &lt;5% of the city budget.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000" dirty="0">
                <a:solidFill>
                  <a:srgbClr val="604A7B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 N T E R N A T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 O N A L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99592" y="31409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USA and CANADA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080120" y="3717032"/>
            <a:ext cx="81724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b="1" dirty="0">
                <a:solidFill>
                  <a:srgbClr val="604A7B"/>
                </a:solidFill>
                <a:latin typeface="Calibri" pitchFamily="34" charset="0"/>
              </a:rPr>
              <a:t>Chicago: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 first major programme $1m in 49</a:t>
            </a:r>
            <a:r>
              <a:rPr lang="en-GB" sz="2400" baseline="30000" dirty="0">
                <a:solidFill>
                  <a:srgbClr val="604A7B"/>
                </a:solidFill>
                <a:latin typeface="Calibri" pitchFamily="34" charset="0"/>
              </a:rPr>
              <a:t>th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 Ward (now $4m)</a:t>
            </a:r>
            <a:endParaRPr lang="en-GB" sz="2400" b="1" dirty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b="1" dirty="0">
                <a:solidFill>
                  <a:srgbClr val="604A7B"/>
                </a:solidFill>
                <a:latin typeface="Calibri" pitchFamily="34" charset="0"/>
              </a:rPr>
              <a:t>New York: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8</a:t>
            </a:r>
            <a:r>
              <a:rPr lang="en-GB" sz="2400" baseline="30000" dirty="0">
                <a:solidFill>
                  <a:srgbClr val="604A7B"/>
                </a:solidFill>
                <a:latin typeface="Calibri" pitchFamily="34" charset="0"/>
              </a:rPr>
              <a:t>th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 year growing &lt; $35m per year (50,000 voters)</a:t>
            </a:r>
            <a:endParaRPr lang="en-GB" sz="2400" b="1" dirty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C0099"/>
              </a:buClr>
            </a:pPr>
            <a:r>
              <a:rPr lang="en-GB" sz="2400" b="1" dirty="0">
                <a:solidFill>
                  <a:srgbClr val="604A7B"/>
                </a:solidFill>
                <a:latin typeface="Calibri" pitchFamily="34" charset="0"/>
              </a:rPr>
              <a:t>City of Boston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: 4th consecutive year of $1m of PB capital funds branded as  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  <a:hlinkClick r:id="rId4"/>
              </a:rPr>
              <a:t>Youth Lead the Change: </a:t>
            </a:r>
            <a:endParaRPr lang="en-GB" sz="24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18" name="Picture 8" descr="undefine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9792" y="5229200"/>
            <a:ext cx="2808312" cy="1140175"/>
          </a:xfrm>
          <a:prstGeom prst="rect">
            <a:avLst/>
          </a:prstGeom>
          <a:noFill/>
        </p:spPr>
      </p:pic>
      <p:pic>
        <p:nvPicPr>
          <p:cNvPr id="19" name="Picture 10" descr="http://pbnyc.org/sites/default/files/acquia_marina_logo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62844" y="5301208"/>
            <a:ext cx="1104900" cy="1047751"/>
          </a:xfrm>
          <a:prstGeom prst="rect">
            <a:avLst/>
          </a:prstGeom>
          <a:noFill/>
        </p:spPr>
      </p:pic>
      <p:pic>
        <p:nvPicPr>
          <p:cNvPr id="20" name="Picture 6" descr="http://pbnyc.org/sites/default/files/logo_2014_rect_transparent.gif"/>
          <p:cNvPicPr>
            <a:picLocks noChangeAspect="1" noChangeArrowheads="1"/>
          </p:cNvPicPr>
          <p:nvPr/>
        </p:nvPicPr>
        <p:blipFill>
          <a:blip r:embed="rId7" cstate="screen"/>
          <a:srcRect r="50521"/>
          <a:stretch>
            <a:fillRect/>
          </a:stretch>
        </p:blipFill>
        <p:spPr bwMode="auto">
          <a:xfrm>
            <a:off x="5871722" y="5013176"/>
            <a:ext cx="1652606" cy="157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PB in Scotland 2014-18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               Over £15 million has been allocated by PB  across  Scotland to  date.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               All 32 Local Authority areas engaged in some form of PB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                Scottish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Govt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have invested £6.5m in support to PB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                Community  Choices fund, support to PB programme  development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                Participatory budgets  ranged from	 £750 to £500m 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               Projects have been delivered under a wide range of themes – health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               and social care, economic development, transport  etc.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24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14338"/>
            <a:ext cx="8229600" cy="1143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 PB MODELS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1412776"/>
            <a:ext cx="662503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altLang="en-US" sz="2800" dirty="0">
                <a:solidFill>
                  <a:srgbClr val="522E91"/>
                </a:solidFill>
              </a:rPr>
              <a:t>Small grants allocation</a:t>
            </a:r>
          </a:p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altLang="en-US" sz="2800" dirty="0">
              <a:solidFill>
                <a:srgbClr val="522E91"/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altLang="en-US" sz="2800" dirty="0">
              <a:solidFill>
                <a:srgbClr val="522E91"/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altLang="en-US" sz="2800" dirty="0">
              <a:solidFill>
                <a:srgbClr val="522E91"/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altLang="en-US" sz="2800" dirty="0">
                <a:solidFill>
                  <a:srgbClr val="522E91"/>
                </a:solidFill>
              </a:rPr>
              <a:t>Mainstream Investment</a:t>
            </a:r>
          </a:p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altLang="en-US" sz="2800" dirty="0">
              <a:solidFill>
                <a:srgbClr val="522E91"/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800" dirty="0">
              <a:solidFill>
                <a:srgbClr val="522E91"/>
              </a:solidFill>
            </a:endParaRPr>
          </a:p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altLang="en-US" sz="2800" dirty="0">
                <a:solidFill>
                  <a:srgbClr val="522E91"/>
                </a:solidFill>
              </a:rPr>
              <a:t>Commissioning, community</a:t>
            </a:r>
            <a:br>
              <a:rPr lang="en-GB" altLang="en-US" sz="2800" dirty="0">
                <a:solidFill>
                  <a:srgbClr val="522E91"/>
                </a:solidFill>
              </a:rPr>
            </a:br>
            <a:r>
              <a:rPr lang="en-GB" altLang="en-US" sz="2800" dirty="0">
                <a:solidFill>
                  <a:srgbClr val="522E91"/>
                </a:solidFill>
              </a:rPr>
              <a:t>    planning and budget</a:t>
            </a:r>
            <a:br>
              <a:rPr lang="en-GB" altLang="en-US" sz="2800" dirty="0">
                <a:solidFill>
                  <a:srgbClr val="522E91"/>
                </a:solidFill>
              </a:rPr>
            </a:br>
            <a:r>
              <a:rPr lang="en-GB" altLang="en-US" sz="2800" dirty="0">
                <a:solidFill>
                  <a:srgbClr val="522E91"/>
                </a:solidFill>
              </a:rPr>
              <a:t>    development and consultation</a:t>
            </a:r>
          </a:p>
          <a:p>
            <a:pPr marL="171450" indent="-5143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4579" name="Picture 7" descr="PB-Event-crow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1052736"/>
            <a:ext cx="2160000" cy="132268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4580" name="Picture 5" descr="http://pbnetwork.org.uk/wp-content/uploads/2013/12/fpg_budget_consultation_2013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4437111"/>
            <a:ext cx="2160000" cy="132549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9" name="Slide Number Placeholder 6"/>
          <p:cNvSpPr txBox="1">
            <a:spLocks/>
          </p:cNvSpPr>
          <p:nvPr/>
        </p:nvSpPr>
        <p:spPr bwMode="auto">
          <a:xfrm>
            <a:off x="-756592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FAF4F-B671-4C66-87B1-D535AC1AF975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D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F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G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B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2780928"/>
            <a:ext cx="2160000" cy="132179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718</Words>
  <Application>Microsoft Office PowerPoint</Application>
  <PresentationFormat>On-screen Show (4:3)</PresentationFormat>
  <Paragraphs>272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Document</vt:lpstr>
      <vt:lpstr>PowerPoint Presentation</vt:lpstr>
      <vt:lpstr>PB PARTNERS</vt:lpstr>
      <vt:lpstr>WHAT IS PARTICIPATORY BUDGETING?</vt:lpstr>
      <vt:lpstr>Connecting and complementing existing democratic processes</vt:lpstr>
      <vt:lpstr>ORIGINS OF  PARTICIPATORY BUDGETING</vt:lpstr>
      <vt:lpstr>PowerPoint Presentation</vt:lpstr>
      <vt:lpstr>PowerPoint Presentation</vt:lpstr>
      <vt:lpstr>PB in Scotland 2014-18</vt:lpstr>
      <vt:lpstr> PB MODELS </vt:lpstr>
      <vt:lpstr>Small grants allocation </vt:lpstr>
      <vt:lpstr>Mainstream Investment Residents commission services from service providers. </vt:lpstr>
      <vt:lpstr>MAINSTREAM PB –  THE BUDGET MATRIX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PB - benefits and challenges </vt:lpstr>
      <vt:lpstr>PowerPoint Presentation</vt:lpstr>
      <vt:lpstr>  PB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Esther Foreman</cp:lastModifiedBy>
  <cp:revision>96</cp:revision>
  <dcterms:created xsi:type="dcterms:W3CDTF">2013-07-14T20:33:27Z</dcterms:created>
  <dcterms:modified xsi:type="dcterms:W3CDTF">2019-02-28T16:22:40Z</dcterms:modified>
</cp:coreProperties>
</file>